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2" r:id="rId3"/>
    <p:sldId id="257" r:id="rId4"/>
    <p:sldId id="258" r:id="rId5"/>
    <p:sldId id="271" r:id="rId6"/>
    <p:sldId id="273" r:id="rId7"/>
    <p:sldId id="261" r:id="rId8"/>
    <p:sldId id="274" r:id="rId9"/>
    <p:sldId id="262" r:id="rId10"/>
    <p:sldId id="260" r:id="rId11"/>
    <p:sldId id="275" r:id="rId12"/>
    <p:sldId id="263" r:id="rId13"/>
    <p:sldId id="264" r:id="rId14"/>
    <p:sldId id="265" r:id="rId15"/>
    <p:sldId id="266" r:id="rId16"/>
    <p:sldId id="267" r:id="rId17"/>
    <p:sldId id="268" r:id="rId18"/>
    <p:sldId id="269"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961"/>
    <p:restoredTop sz="94676"/>
  </p:normalViewPr>
  <p:slideViewPr>
    <p:cSldViewPr snapToGrid="0" snapToObjects="1">
      <p:cViewPr>
        <p:scale>
          <a:sx n="121" d="100"/>
          <a:sy n="121" d="100"/>
        </p:scale>
        <p:origin x="144" y="3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xmlns:p15="http://schemas.microsoft.com/office/powerpoint/2012/main"/>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C84A02-56AC-084A-8B45-7B486A736A8F}" type="doc">
      <dgm:prSet loTypeId="urn:microsoft.com/office/officeart/2005/8/layout/orgChart1" loCatId="" qsTypeId="urn:microsoft.com/office/officeart/2005/8/quickstyle/simple1" qsCatId="simple" csTypeId="urn:microsoft.com/office/officeart/2005/8/colors/accent1_2" csCatId="accent1" phldr="1"/>
      <dgm:spPr/>
      <dgm:t>
        <a:bodyPr/>
        <a:lstStyle/>
        <a:p>
          <a:endParaRPr lang="en-US"/>
        </a:p>
      </dgm:t>
    </dgm:pt>
    <dgm:pt modelId="{4DA9B9EA-4828-9F43-9399-F2789A16692C}">
      <dgm:prSet phldrT="[Text]"/>
      <dgm:spPr/>
      <dgm:t>
        <a:bodyPr/>
        <a:lstStyle/>
        <a:p>
          <a:r>
            <a:rPr lang="en-US" dirty="0"/>
            <a:t>Objective</a:t>
          </a:r>
        </a:p>
      </dgm:t>
    </dgm:pt>
    <dgm:pt modelId="{62AD5D68-E824-BF47-AE07-B79DCC41B1B6}" type="parTrans" cxnId="{9E8D1550-A16C-864F-B483-03A896160A67}">
      <dgm:prSet/>
      <dgm:spPr/>
      <dgm:t>
        <a:bodyPr/>
        <a:lstStyle/>
        <a:p>
          <a:endParaRPr lang="en-US"/>
        </a:p>
      </dgm:t>
    </dgm:pt>
    <dgm:pt modelId="{E012589E-99F4-E94F-BAE7-BD9EA7A53BB3}" type="sibTrans" cxnId="{9E8D1550-A16C-864F-B483-03A896160A67}">
      <dgm:prSet/>
      <dgm:spPr/>
      <dgm:t>
        <a:bodyPr/>
        <a:lstStyle/>
        <a:p>
          <a:endParaRPr lang="en-US"/>
        </a:p>
      </dgm:t>
    </dgm:pt>
    <dgm:pt modelId="{FE8CCF27-BC2C-C347-BA41-582BDA0BCD96}">
      <dgm:prSet phldrT="[Text]"/>
      <dgm:spPr/>
      <dgm:t>
        <a:bodyPr/>
        <a:lstStyle/>
        <a:p>
          <a:r>
            <a:rPr lang="en-US" dirty="0"/>
            <a:t>For Users</a:t>
          </a:r>
        </a:p>
      </dgm:t>
    </dgm:pt>
    <dgm:pt modelId="{E37516F5-2690-694B-A786-1BB551B43968}" type="parTrans" cxnId="{9E77164C-9681-2946-ADB6-2CEA012ED8AC}">
      <dgm:prSet/>
      <dgm:spPr/>
      <dgm:t>
        <a:bodyPr/>
        <a:lstStyle/>
        <a:p>
          <a:endParaRPr lang="en-US"/>
        </a:p>
      </dgm:t>
    </dgm:pt>
    <dgm:pt modelId="{4C1A3E0E-11DF-E240-9DBA-A6F79D96F9BD}" type="sibTrans" cxnId="{9E77164C-9681-2946-ADB6-2CEA012ED8AC}">
      <dgm:prSet/>
      <dgm:spPr/>
      <dgm:t>
        <a:bodyPr/>
        <a:lstStyle/>
        <a:p>
          <a:endParaRPr lang="en-US"/>
        </a:p>
      </dgm:t>
    </dgm:pt>
    <dgm:pt modelId="{3B714191-2F1D-1F47-90DC-A03448F74CCB}">
      <dgm:prSet phldrT="[Text]"/>
      <dgm:spPr/>
      <dgm:t>
        <a:bodyPr/>
        <a:lstStyle/>
        <a:p>
          <a:r>
            <a:rPr lang="en-US" dirty="0"/>
            <a:t>For Investors/Company</a:t>
          </a:r>
        </a:p>
      </dgm:t>
    </dgm:pt>
    <dgm:pt modelId="{A1B374DA-7F72-FC43-B85C-C8105071A472}" type="parTrans" cxnId="{0F338352-9E10-F841-96F9-23233738A984}">
      <dgm:prSet/>
      <dgm:spPr/>
      <dgm:t>
        <a:bodyPr/>
        <a:lstStyle/>
        <a:p>
          <a:endParaRPr lang="en-US"/>
        </a:p>
      </dgm:t>
    </dgm:pt>
    <dgm:pt modelId="{A321B86F-B96B-1040-8D18-700E2F87E482}" type="sibTrans" cxnId="{0F338352-9E10-F841-96F9-23233738A984}">
      <dgm:prSet/>
      <dgm:spPr/>
      <dgm:t>
        <a:bodyPr/>
        <a:lstStyle/>
        <a:p>
          <a:endParaRPr lang="en-US"/>
        </a:p>
      </dgm:t>
    </dgm:pt>
    <dgm:pt modelId="{E4EE99AD-1FE8-164B-AB27-D616E452A2DB}" type="pres">
      <dgm:prSet presAssocID="{20C84A02-56AC-084A-8B45-7B486A736A8F}" presName="hierChild1" presStyleCnt="0">
        <dgm:presLayoutVars>
          <dgm:orgChart val="1"/>
          <dgm:chPref val="1"/>
          <dgm:dir/>
          <dgm:animOne val="branch"/>
          <dgm:animLvl val="lvl"/>
          <dgm:resizeHandles/>
        </dgm:presLayoutVars>
      </dgm:prSet>
      <dgm:spPr/>
    </dgm:pt>
    <dgm:pt modelId="{CEA117E5-59BF-D94E-B59A-49CA15C15F4E}" type="pres">
      <dgm:prSet presAssocID="{4DA9B9EA-4828-9F43-9399-F2789A16692C}" presName="hierRoot1" presStyleCnt="0">
        <dgm:presLayoutVars>
          <dgm:hierBranch val="init"/>
        </dgm:presLayoutVars>
      </dgm:prSet>
      <dgm:spPr/>
    </dgm:pt>
    <dgm:pt modelId="{53F7DDB2-E752-9945-8CC4-8388361A5FDD}" type="pres">
      <dgm:prSet presAssocID="{4DA9B9EA-4828-9F43-9399-F2789A16692C}" presName="rootComposite1" presStyleCnt="0"/>
      <dgm:spPr/>
    </dgm:pt>
    <dgm:pt modelId="{ADFE98ED-3152-4641-8642-7911C56321AE}" type="pres">
      <dgm:prSet presAssocID="{4DA9B9EA-4828-9F43-9399-F2789A16692C}" presName="rootText1" presStyleLbl="node0" presStyleIdx="0" presStyleCnt="1" custScaleY="30065">
        <dgm:presLayoutVars>
          <dgm:chPref val="3"/>
        </dgm:presLayoutVars>
      </dgm:prSet>
      <dgm:spPr/>
    </dgm:pt>
    <dgm:pt modelId="{599DB4B0-DC10-CC4A-BC04-578B8BE62433}" type="pres">
      <dgm:prSet presAssocID="{4DA9B9EA-4828-9F43-9399-F2789A16692C}" presName="rootConnector1" presStyleLbl="node1" presStyleIdx="0" presStyleCnt="0"/>
      <dgm:spPr/>
    </dgm:pt>
    <dgm:pt modelId="{435B2394-1842-EB49-A8D2-180E78A94E38}" type="pres">
      <dgm:prSet presAssocID="{4DA9B9EA-4828-9F43-9399-F2789A16692C}" presName="hierChild2" presStyleCnt="0"/>
      <dgm:spPr/>
    </dgm:pt>
    <dgm:pt modelId="{BC7DEEB8-36DF-3747-ABA5-E11F61538631}" type="pres">
      <dgm:prSet presAssocID="{E37516F5-2690-694B-A786-1BB551B43968}" presName="Name37" presStyleLbl="parChTrans1D2" presStyleIdx="0" presStyleCnt="2"/>
      <dgm:spPr/>
    </dgm:pt>
    <dgm:pt modelId="{40EB7768-4B90-164C-896D-DFE5197BDDD2}" type="pres">
      <dgm:prSet presAssocID="{FE8CCF27-BC2C-C347-BA41-582BDA0BCD96}" presName="hierRoot2" presStyleCnt="0">
        <dgm:presLayoutVars>
          <dgm:hierBranch val="init"/>
        </dgm:presLayoutVars>
      </dgm:prSet>
      <dgm:spPr/>
    </dgm:pt>
    <dgm:pt modelId="{6ABF4E81-0506-E34A-AB72-B59AA6A7BE53}" type="pres">
      <dgm:prSet presAssocID="{FE8CCF27-BC2C-C347-BA41-582BDA0BCD96}" presName="rootComposite" presStyleCnt="0"/>
      <dgm:spPr/>
    </dgm:pt>
    <dgm:pt modelId="{9B9839AE-2AEF-BD4E-824C-90D6B43EBE74}" type="pres">
      <dgm:prSet presAssocID="{FE8CCF27-BC2C-C347-BA41-582BDA0BCD96}" presName="rootText" presStyleLbl="node2" presStyleIdx="0" presStyleCnt="2" custScaleY="33651">
        <dgm:presLayoutVars>
          <dgm:chPref val="3"/>
        </dgm:presLayoutVars>
      </dgm:prSet>
      <dgm:spPr/>
    </dgm:pt>
    <dgm:pt modelId="{EFEDEE54-5615-D746-9CAE-D4EC56C47093}" type="pres">
      <dgm:prSet presAssocID="{FE8CCF27-BC2C-C347-BA41-582BDA0BCD96}" presName="rootConnector" presStyleLbl="node2" presStyleIdx="0" presStyleCnt="2"/>
      <dgm:spPr/>
    </dgm:pt>
    <dgm:pt modelId="{DA96F00B-F920-E945-BC43-A3989BEB6CAB}" type="pres">
      <dgm:prSet presAssocID="{FE8CCF27-BC2C-C347-BA41-582BDA0BCD96}" presName="hierChild4" presStyleCnt="0"/>
      <dgm:spPr/>
    </dgm:pt>
    <dgm:pt modelId="{F1323DC3-4513-2E49-BF75-077292E6DA55}" type="pres">
      <dgm:prSet presAssocID="{FE8CCF27-BC2C-C347-BA41-582BDA0BCD96}" presName="hierChild5" presStyleCnt="0"/>
      <dgm:spPr/>
    </dgm:pt>
    <dgm:pt modelId="{B441C491-72A8-7749-8766-AB60CD65D03C}" type="pres">
      <dgm:prSet presAssocID="{A1B374DA-7F72-FC43-B85C-C8105071A472}" presName="Name37" presStyleLbl="parChTrans1D2" presStyleIdx="1" presStyleCnt="2"/>
      <dgm:spPr/>
    </dgm:pt>
    <dgm:pt modelId="{EC6E6918-FD1D-7541-984C-49FDAF2E058D}" type="pres">
      <dgm:prSet presAssocID="{3B714191-2F1D-1F47-90DC-A03448F74CCB}" presName="hierRoot2" presStyleCnt="0">
        <dgm:presLayoutVars>
          <dgm:hierBranch val="init"/>
        </dgm:presLayoutVars>
      </dgm:prSet>
      <dgm:spPr/>
    </dgm:pt>
    <dgm:pt modelId="{E5D98245-E834-0F43-B152-DF716415F6E5}" type="pres">
      <dgm:prSet presAssocID="{3B714191-2F1D-1F47-90DC-A03448F74CCB}" presName="rootComposite" presStyleCnt="0"/>
      <dgm:spPr/>
    </dgm:pt>
    <dgm:pt modelId="{94D1D07F-CC06-FD46-88DC-8798AFF0BD06}" type="pres">
      <dgm:prSet presAssocID="{3B714191-2F1D-1F47-90DC-A03448F74CCB}" presName="rootText" presStyleLbl="node2" presStyleIdx="1" presStyleCnt="2" custScaleY="29506">
        <dgm:presLayoutVars>
          <dgm:chPref val="3"/>
        </dgm:presLayoutVars>
      </dgm:prSet>
      <dgm:spPr/>
    </dgm:pt>
    <dgm:pt modelId="{E68DAA90-AF41-E841-9687-F77A027C6431}" type="pres">
      <dgm:prSet presAssocID="{3B714191-2F1D-1F47-90DC-A03448F74CCB}" presName="rootConnector" presStyleLbl="node2" presStyleIdx="1" presStyleCnt="2"/>
      <dgm:spPr/>
    </dgm:pt>
    <dgm:pt modelId="{F3246A81-5392-344C-89B2-D53167797DEC}" type="pres">
      <dgm:prSet presAssocID="{3B714191-2F1D-1F47-90DC-A03448F74CCB}" presName="hierChild4" presStyleCnt="0"/>
      <dgm:spPr/>
    </dgm:pt>
    <dgm:pt modelId="{D99733D5-7200-D445-8E27-BAC30846E199}" type="pres">
      <dgm:prSet presAssocID="{3B714191-2F1D-1F47-90DC-A03448F74CCB}" presName="hierChild5" presStyleCnt="0"/>
      <dgm:spPr/>
    </dgm:pt>
    <dgm:pt modelId="{F2C45D12-4355-8F43-A5BE-4C7A9EC8B19C}" type="pres">
      <dgm:prSet presAssocID="{4DA9B9EA-4828-9F43-9399-F2789A16692C}" presName="hierChild3" presStyleCnt="0"/>
      <dgm:spPr/>
    </dgm:pt>
  </dgm:ptLst>
  <dgm:cxnLst>
    <dgm:cxn modelId="{1BED6215-472D-364E-9ECD-6CA5954DDD6A}" type="presOf" srcId="{FE8CCF27-BC2C-C347-BA41-582BDA0BCD96}" destId="{9B9839AE-2AEF-BD4E-824C-90D6B43EBE74}" srcOrd="0" destOrd="0" presId="urn:microsoft.com/office/officeart/2005/8/layout/orgChart1"/>
    <dgm:cxn modelId="{6DE0C022-FE20-D941-B68B-28462D2AD9F9}" type="presOf" srcId="{20C84A02-56AC-084A-8B45-7B486A736A8F}" destId="{E4EE99AD-1FE8-164B-AB27-D616E452A2DB}" srcOrd="0" destOrd="0" presId="urn:microsoft.com/office/officeart/2005/8/layout/orgChart1"/>
    <dgm:cxn modelId="{9E77164C-9681-2946-ADB6-2CEA012ED8AC}" srcId="{4DA9B9EA-4828-9F43-9399-F2789A16692C}" destId="{FE8CCF27-BC2C-C347-BA41-582BDA0BCD96}" srcOrd="0" destOrd="0" parTransId="{E37516F5-2690-694B-A786-1BB551B43968}" sibTransId="{4C1A3E0E-11DF-E240-9DBA-A6F79D96F9BD}"/>
    <dgm:cxn modelId="{9E8D1550-A16C-864F-B483-03A896160A67}" srcId="{20C84A02-56AC-084A-8B45-7B486A736A8F}" destId="{4DA9B9EA-4828-9F43-9399-F2789A16692C}" srcOrd="0" destOrd="0" parTransId="{62AD5D68-E824-BF47-AE07-B79DCC41B1B6}" sibTransId="{E012589E-99F4-E94F-BAE7-BD9EA7A53BB3}"/>
    <dgm:cxn modelId="{0F338352-9E10-F841-96F9-23233738A984}" srcId="{4DA9B9EA-4828-9F43-9399-F2789A16692C}" destId="{3B714191-2F1D-1F47-90DC-A03448F74CCB}" srcOrd="1" destOrd="0" parTransId="{A1B374DA-7F72-FC43-B85C-C8105071A472}" sibTransId="{A321B86F-B96B-1040-8D18-700E2F87E482}"/>
    <dgm:cxn modelId="{96662A6A-59A3-8142-869B-69725143C998}" type="presOf" srcId="{FE8CCF27-BC2C-C347-BA41-582BDA0BCD96}" destId="{EFEDEE54-5615-D746-9CAE-D4EC56C47093}" srcOrd="1" destOrd="0" presId="urn:microsoft.com/office/officeart/2005/8/layout/orgChart1"/>
    <dgm:cxn modelId="{A687AD6D-181A-6B44-BE91-25F2FE4E35D3}" type="presOf" srcId="{3B714191-2F1D-1F47-90DC-A03448F74CCB}" destId="{94D1D07F-CC06-FD46-88DC-8798AFF0BD06}" srcOrd="0" destOrd="0" presId="urn:microsoft.com/office/officeart/2005/8/layout/orgChart1"/>
    <dgm:cxn modelId="{C3525C85-DFAE-3A45-B5A5-3A2319164A4E}" type="presOf" srcId="{A1B374DA-7F72-FC43-B85C-C8105071A472}" destId="{B441C491-72A8-7749-8766-AB60CD65D03C}" srcOrd="0" destOrd="0" presId="urn:microsoft.com/office/officeart/2005/8/layout/orgChart1"/>
    <dgm:cxn modelId="{31972F92-F0F3-6643-896A-AFDA14CF0B28}" type="presOf" srcId="{4DA9B9EA-4828-9F43-9399-F2789A16692C}" destId="{ADFE98ED-3152-4641-8642-7911C56321AE}" srcOrd="0" destOrd="0" presId="urn:microsoft.com/office/officeart/2005/8/layout/orgChart1"/>
    <dgm:cxn modelId="{3106339C-B20A-8E44-A96C-E30B752387ED}" type="presOf" srcId="{E37516F5-2690-694B-A786-1BB551B43968}" destId="{BC7DEEB8-36DF-3747-ABA5-E11F61538631}" srcOrd="0" destOrd="0" presId="urn:microsoft.com/office/officeart/2005/8/layout/orgChart1"/>
    <dgm:cxn modelId="{8007D9A9-4A9F-FA4C-9864-480DAC828589}" type="presOf" srcId="{3B714191-2F1D-1F47-90DC-A03448F74CCB}" destId="{E68DAA90-AF41-E841-9687-F77A027C6431}" srcOrd="1" destOrd="0" presId="urn:microsoft.com/office/officeart/2005/8/layout/orgChart1"/>
    <dgm:cxn modelId="{2232CCD4-E3D9-4A47-BBA7-029334E03E7D}" type="presOf" srcId="{4DA9B9EA-4828-9F43-9399-F2789A16692C}" destId="{599DB4B0-DC10-CC4A-BC04-578B8BE62433}" srcOrd="1" destOrd="0" presId="urn:microsoft.com/office/officeart/2005/8/layout/orgChart1"/>
    <dgm:cxn modelId="{7FFD4BAF-CFA1-0B4D-9EBD-7B4621E76562}" type="presParOf" srcId="{E4EE99AD-1FE8-164B-AB27-D616E452A2DB}" destId="{CEA117E5-59BF-D94E-B59A-49CA15C15F4E}" srcOrd="0" destOrd="0" presId="urn:microsoft.com/office/officeart/2005/8/layout/orgChart1"/>
    <dgm:cxn modelId="{1F624241-918C-D64E-A4EE-BB3C442B2C6E}" type="presParOf" srcId="{CEA117E5-59BF-D94E-B59A-49CA15C15F4E}" destId="{53F7DDB2-E752-9945-8CC4-8388361A5FDD}" srcOrd="0" destOrd="0" presId="urn:microsoft.com/office/officeart/2005/8/layout/orgChart1"/>
    <dgm:cxn modelId="{622947AC-38B5-7E40-8DE4-DF4D9C016F38}" type="presParOf" srcId="{53F7DDB2-E752-9945-8CC4-8388361A5FDD}" destId="{ADFE98ED-3152-4641-8642-7911C56321AE}" srcOrd="0" destOrd="0" presId="urn:microsoft.com/office/officeart/2005/8/layout/orgChart1"/>
    <dgm:cxn modelId="{2C0D3EC6-4C43-7047-AD44-457823A1E8B8}" type="presParOf" srcId="{53F7DDB2-E752-9945-8CC4-8388361A5FDD}" destId="{599DB4B0-DC10-CC4A-BC04-578B8BE62433}" srcOrd="1" destOrd="0" presId="urn:microsoft.com/office/officeart/2005/8/layout/orgChart1"/>
    <dgm:cxn modelId="{6EE58A1D-028B-C449-AC78-B8B244CA1FCC}" type="presParOf" srcId="{CEA117E5-59BF-D94E-B59A-49CA15C15F4E}" destId="{435B2394-1842-EB49-A8D2-180E78A94E38}" srcOrd="1" destOrd="0" presId="urn:microsoft.com/office/officeart/2005/8/layout/orgChart1"/>
    <dgm:cxn modelId="{1F891C47-D08F-6746-8D64-DA4320514923}" type="presParOf" srcId="{435B2394-1842-EB49-A8D2-180E78A94E38}" destId="{BC7DEEB8-36DF-3747-ABA5-E11F61538631}" srcOrd="0" destOrd="0" presId="urn:microsoft.com/office/officeart/2005/8/layout/orgChart1"/>
    <dgm:cxn modelId="{185D9A1A-AAF3-3641-9445-EDD20EE83563}" type="presParOf" srcId="{435B2394-1842-EB49-A8D2-180E78A94E38}" destId="{40EB7768-4B90-164C-896D-DFE5197BDDD2}" srcOrd="1" destOrd="0" presId="urn:microsoft.com/office/officeart/2005/8/layout/orgChart1"/>
    <dgm:cxn modelId="{F088EDC6-E27A-9848-9747-89DB4A6466B4}" type="presParOf" srcId="{40EB7768-4B90-164C-896D-DFE5197BDDD2}" destId="{6ABF4E81-0506-E34A-AB72-B59AA6A7BE53}" srcOrd="0" destOrd="0" presId="urn:microsoft.com/office/officeart/2005/8/layout/orgChart1"/>
    <dgm:cxn modelId="{0B2DFB35-9B4D-5848-8E84-537996AFC6BA}" type="presParOf" srcId="{6ABF4E81-0506-E34A-AB72-B59AA6A7BE53}" destId="{9B9839AE-2AEF-BD4E-824C-90D6B43EBE74}" srcOrd="0" destOrd="0" presId="urn:microsoft.com/office/officeart/2005/8/layout/orgChart1"/>
    <dgm:cxn modelId="{C45DA49F-9B56-BD45-9953-72D5372EBAF0}" type="presParOf" srcId="{6ABF4E81-0506-E34A-AB72-B59AA6A7BE53}" destId="{EFEDEE54-5615-D746-9CAE-D4EC56C47093}" srcOrd="1" destOrd="0" presId="urn:microsoft.com/office/officeart/2005/8/layout/orgChart1"/>
    <dgm:cxn modelId="{C7CB2CFB-5F42-844F-8FF6-BBA7FBDD7F1D}" type="presParOf" srcId="{40EB7768-4B90-164C-896D-DFE5197BDDD2}" destId="{DA96F00B-F920-E945-BC43-A3989BEB6CAB}" srcOrd="1" destOrd="0" presId="urn:microsoft.com/office/officeart/2005/8/layout/orgChart1"/>
    <dgm:cxn modelId="{7E654332-4928-0C41-A86D-0AE6A60583ED}" type="presParOf" srcId="{40EB7768-4B90-164C-896D-DFE5197BDDD2}" destId="{F1323DC3-4513-2E49-BF75-077292E6DA55}" srcOrd="2" destOrd="0" presId="urn:microsoft.com/office/officeart/2005/8/layout/orgChart1"/>
    <dgm:cxn modelId="{58525D07-BD30-3147-9092-0126578C3207}" type="presParOf" srcId="{435B2394-1842-EB49-A8D2-180E78A94E38}" destId="{B441C491-72A8-7749-8766-AB60CD65D03C}" srcOrd="2" destOrd="0" presId="urn:microsoft.com/office/officeart/2005/8/layout/orgChart1"/>
    <dgm:cxn modelId="{CF05967F-BF97-724C-808C-7C4015D7ACAF}" type="presParOf" srcId="{435B2394-1842-EB49-A8D2-180E78A94E38}" destId="{EC6E6918-FD1D-7541-984C-49FDAF2E058D}" srcOrd="3" destOrd="0" presId="urn:microsoft.com/office/officeart/2005/8/layout/orgChart1"/>
    <dgm:cxn modelId="{662F45FA-2827-4648-A274-36519452E6FA}" type="presParOf" srcId="{EC6E6918-FD1D-7541-984C-49FDAF2E058D}" destId="{E5D98245-E834-0F43-B152-DF716415F6E5}" srcOrd="0" destOrd="0" presId="urn:microsoft.com/office/officeart/2005/8/layout/orgChart1"/>
    <dgm:cxn modelId="{38B7FBE7-2AF0-D645-BA58-627C8A72601A}" type="presParOf" srcId="{E5D98245-E834-0F43-B152-DF716415F6E5}" destId="{94D1D07F-CC06-FD46-88DC-8798AFF0BD06}" srcOrd="0" destOrd="0" presId="urn:microsoft.com/office/officeart/2005/8/layout/orgChart1"/>
    <dgm:cxn modelId="{78CED468-F5DC-664F-B07C-258426621A9E}" type="presParOf" srcId="{E5D98245-E834-0F43-B152-DF716415F6E5}" destId="{E68DAA90-AF41-E841-9687-F77A027C6431}" srcOrd="1" destOrd="0" presId="urn:microsoft.com/office/officeart/2005/8/layout/orgChart1"/>
    <dgm:cxn modelId="{5D130D62-99E1-5E49-9990-3D721F5BAE60}" type="presParOf" srcId="{EC6E6918-FD1D-7541-984C-49FDAF2E058D}" destId="{F3246A81-5392-344C-89B2-D53167797DEC}" srcOrd="1" destOrd="0" presId="urn:microsoft.com/office/officeart/2005/8/layout/orgChart1"/>
    <dgm:cxn modelId="{495EA4E3-3B86-D94B-88A1-E81B7F43F9C0}" type="presParOf" srcId="{EC6E6918-FD1D-7541-984C-49FDAF2E058D}" destId="{D99733D5-7200-D445-8E27-BAC30846E199}" srcOrd="2" destOrd="0" presId="urn:microsoft.com/office/officeart/2005/8/layout/orgChart1"/>
    <dgm:cxn modelId="{D145A8F6-1733-B340-8B6A-E88065BF090A}" type="presParOf" srcId="{CEA117E5-59BF-D94E-B59A-49CA15C15F4E}" destId="{F2C45D12-4355-8F43-A5BE-4C7A9EC8B19C}"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41C491-72A8-7749-8766-AB60CD65D03C}">
      <dsp:nvSpPr>
        <dsp:cNvPr id="0" name=""/>
        <dsp:cNvSpPr/>
      </dsp:nvSpPr>
      <dsp:spPr>
        <a:xfrm>
          <a:off x="4451349" y="638619"/>
          <a:ext cx="2435989" cy="845550"/>
        </a:xfrm>
        <a:custGeom>
          <a:avLst/>
          <a:gdLst/>
          <a:ahLst/>
          <a:cxnLst/>
          <a:rect l="0" t="0" r="0" b="0"/>
          <a:pathLst>
            <a:path>
              <a:moveTo>
                <a:pt x="0" y="0"/>
              </a:moveTo>
              <a:lnTo>
                <a:pt x="0" y="422775"/>
              </a:lnTo>
              <a:lnTo>
                <a:pt x="2435989" y="422775"/>
              </a:lnTo>
              <a:lnTo>
                <a:pt x="2435989" y="845550"/>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7DEEB8-36DF-3747-ABA5-E11F61538631}">
      <dsp:nvSpPr>
        <dsp:cNvPr id="0" name=""/>
        <dsp:cNvSpPr/>
      </dsp:nvSpPr>
      <dsp:spPr>
        <a:xfrm>
          <a:off x="2015360" y="638619"/>
          <a:ext cx="2435989" cy="845550"/>
        </a:xfrm>
        <a:custGeom>
          <a:avLst/>
          <a:gdLst/>
          <a:ahLst/>
          <a:cxnLst/>
          <a:rect l="0" t="0" r="0" b="0"/>
          <a:pathLst>
            <a:path>
              <a:moveTo>
                <a:pt x="2435989" y="0"/>
              </a:moveTo>
              <a:lnTo>
                <a:pt x="2435989" y="422775"/>
              </a:lnTo>
              <a:lnTo>
                <a:pt x="0" y="422775"/>
              </a:lnTo>
              <a:lnTo>
                <a:pt x="0" y="845550"/>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FE98ED-3152-4641-8642-7911C56321AE}">
      <dsp:nvSpPr>
        <dsp:cNvPr id="0" name=""/>
        <dsp:cNvSpPr/>
      </dsp:nvSpPr>
      <dsp:spPr>
        <a:xfrm>
          <a:off x="2438135" y="33346"/>
          <a:ext cx="4026428" cy="605272"/>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Objective</a:t>
          </a:r>
        </a:p>
      </dsp:txBody>
      <dsp:txXfrm>
        <a:off x="2438135" y="33346"/>
        <a:ext cx="4026428" cy="605272"/>
      </dsp:txXfrm>
    </dsp:sp>
    <dsp:sp modelId="{9B9839AE-2AEF-BD4E-824C-90D6B43EBE74}">
      <dsp:nvSpPr>
        <dsp:cNvPr id="0" name=""/>
        <dsp:cNvSpPr/>
      </dsp:nvSpPr>
      <dsp:spPr>
        <a:xfrm>
          <a:off x="2146" y="1484169"/>
          <a:ext cx="4026428" cy="67746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For Users</a:t>
          </a:r>
        </a:p>
      </dsp:txBody>
      <dsp:txXfrm>
        <a:off x="2146" y="1484169"/>
        <a:ext cx="4026428" cy="677466"/>
      </dsp:txXfrm>
    </dsp:sp>
    <dsp:sp modelId="{94D1D07F-CC06-FD46-88DC-8798AFF0BD06}">
      <dsp:nvSpPr>
        <dsp:cNvPr id="0" name=""/>
        <dsp:cNvSpPr/>
      </dsp:nvSpPr>
      <dsp:spPr>
        <a:xfrm>
          <a:off x="4874125" y="1484169"/>
          <a:ext cx="4026428" cy="594019"/>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For Investors/Company</a:t>
          </a:r>
        </a:p>
      </dsp:txBody>
      <dsp:txXfrm>
        <a:off x="4874125" y="1484169"/>
        <a:ext cx="4026428" cy="59401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11/29/18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11/29/18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11/29/18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11/29/18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11/29/18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11/29/18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11/29/18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11/29/18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11/29/18</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11/29/18</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11/29/18</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11/29/18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11/29/18</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diagramLayout" Target="../diagrams/layout1.xml"/><Relationship Id="rId7" Type="http://schemas.openxmlformats.org/officeDocument/2006/relationships/image" Target="../media/image6.jp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551D1-B1E3-9B4A-AD60-6A94839220C7}"/>
              </a:ext>
            </a:extLst>
          </p:cNvPr>
          <p:cNvSpPr>
            <a:spLocks noGrp="1"/>
          </p:cNvSpPr>
          <p:nvPr>
            <p:ph type="ctrTitle"/>
          </p:nvPr>
        </p:nvSpPr>
        <p:spPr>
          <a:xfrm>
            <a:off x="1154955" y="1447801"/>
            <a:ext cx="8825658" cy="1295400"/>
          </a:xfrm>
        </p:spPr>
        <p:txBody>
          <a:bodyPr/>
          <a:lstStyle/>
          <a:p>
            <a:r>
              <a:rPr lang="en-US" dirty="0">
                <a:solidFill>
                  <a:srgbClr val="C00000"/>
                </a:solidFill>
              </a:rPr>
              <a:t>Expense Manager with Lending App</a:t>
            </a:r>
          </a:p>
        </p:txBody>
      </p:sp>
      <p:sp>
        <p:nvSpPr>
          <p:cNvPr id="3" name="Subtitle 2">
            <a:extLst>
              <a:ext uri="{FF2B5EF4-FFF2-40B4-BE49-F238E27FC236}">
                <a16:creationId xmlns:a16="http://schemas.microsoft.com/office/drawing/2014/main" id="{A17CDDC0-BECA-6B40-A7A5-1305564642F9}"/>
              </a:ext>
            </a:extLst>
          </p:cNvPr>
          <p:cNvSpPr>
            <a:spLocks noGrp="1"/>
          </p:cNvSpPr>
          <p:nvPr>
            <p:ph type="subTitle" idx="1"/>
          </p:nvPr>
        </p:nvSpPr>
        <p:spPr>
          <a:xfrm>
            <a:off x="1154955" y="2933700"/>
            <a:ext cx="8825658" cy="2705100"/>
          </a:xfrm>
        </p:spPr>
        <p:txBody>
          <a:bodyPr>
            <a:noAutofit/>
          </a:bodyPr>
          <a:lstStyle/>
          <a:p>
            <a:r>
              <a:rPr lang="en-US" sz="2800" b="1" dirty="0">
                <a:solidFill>
                  <a:schemeClr val="tx1"/>
                </a:solidFill>
              </a:rPr>
              <a:t> </a:t>
            </a:r>
            <a:r>
              <a:rPr lang="en-US" sz="2800" b="1" dirty="0" err="1">
                <a:solidFill>
                  <a:schemeClr val="tx1"/>
                </a:solidFill>
              </a:rPr>
              <a:t>Jui</a:t>
            </a:r>
            <a:r>
              <a:rPr lang="en-US" sz="2800" b="1" dirty="0">
                <a:solidFill>
                  <a:schemeClr val="tx1"/>
                </a:solidFill>
              </a:rPr>
              <a:t> </a:t>
            </a:r>
            <a:r>
              <a:rPr lang="en-US" sz="2800" b="1" dirty="0" err="1">
                <a:solidFill>
                  <a:schemeClr val="tx1"/>
                </a:solidFill>
              </a:rPr>
              <a:t>Ashinkar</a:t>
            </a:r>
            <a:r>
              <a:rPr lang="en-US" sz="2800" b="1" dirty="0">
                <a:solidFill>
                  <a:schemeClr val="tx1"/>
                </a:solidFill>
              </a:rPr>
              <a:t> NUID: 001443824</a:t>
            </a:r>
          </a:p>
          <a:p>
            <a:r>
              <a:rPr lang="en-US" sz="2800" b="1" dirty="0">
                <a:solidFill>
                  <a:schemeClr val="tx1"/>
                </a:solidFill>
              </a:rPr>
              <a:t> Rakesh Reddy </a:t>
            </a:r>
            <a:r>
              <a:rPr lang="en-US" sz="2800" b="1" dirty="0" err="1">
                <a:solidFill>
                  <a:schemeClr val="tx1"/>
                </a:solidFill>
              </a:rPr>
              <a:t>Birika</a:t>
            </a:r>
            <a:r>
              <a:rPr lang="en-US" sz="2800" b="1" dirty="0">
                <a:solidFill>
                  <a:schemeClr val="tx1"/>
                </a:solidFill>
              </a:rPr>
              <a:t> NUID: 001897118</a:t>
            </a:r>
          </a:p>
          <a:p>
            <a:r>
              <a:rPr lang="en-US" sz="2800" b="1" dirty="0">
                <a:solidFill>
                  <a:schemeClr val="tx1"/>
                </a:solidFill>
              </a:rPr>
              <a:t> </a:t>
            </a:r>
            <a:r>
              <a:rPr lang="en-US" sz="2800" b="1" dirty="0" err="1">
                <a:solidFill>
                  <a:schemeClr val="tx1"/>
                </a:solidFill>
              </a:rPr>
              <a:t>Nishit</a:t>
            </a:r>
            <a:r>
              <a:rPr lang="en-US" sz="2800" b="1" dirty="0">
                <a:solidFill>
                  <a:schemeClr val="tx1"/>
                </a:solidFill>
              </a:rPr>
              <a:t> Samir Ajmera NUID: 001818318</a:t>
            </a:r>
          </a:p>
          <a:p>
            <a:r>
              <a:rPr lang="en-US" sz="2800" b="1" dirty="0">
                <a:solidFill>
                  <a:schemeClr val="tx1"/>
                </a:solidFill>
              </a:rPr>
              <a:t> Tushar Sharma NUID: 001494599</a:t>
            </a:r>
          </a:p>
          <a:p>
            <a:r>
              <a:rPr lang="en-US" sz="2800" b="1" dirty="0">
                <a:solidFill>
                  <a:schemeClr val="tx1"/>
                </a:solidFill>
              </a:rPr>
              <a:t> Vinay Ramesh </a:t>
            </a:r>
            <a:r>
              <a:rPr lang="en-US" sz="2800" b="1" dirty="0" err="1">
                <a:solidFill>
                  <a:schemeClr val="tx1"/>
                </a:solidFill>
              </a:rPr>
              <a:t>Kangokar</a:t>
            </a:r>
            <a:r>
              <a:rPr lang="en-US" sz="2800" b="1" dirty="0">
                <a:solidFill>
                  <a:schemeClr val="tx1"/>
                </a:solidFill>
              </a:rPr>
              <a:t> NUID: 001401602</a:t>
            </a:r>
          </a:p>
          <a:p>
            <a:endParaRPr lang="en-US" sz="2800" b="1" dirty="0">
              <a:solidFill>
                <a:schemeClr val="tx1"/>
              </a:solidFill>
            </a:endParaRPr>
          </a:p>
        </p:txBody>
      </p:sp>
    </p:spTree>
    <p:extLst>
      <p:ext uri="{BB962C8B-B14F-4D97-AF65-F5344CB8AC3E}">
        <p14:creationId xmlns:p14="http://schemas.microsoft.com/office/powerpoint/2010/main" val="3614750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C963A-7DFC-C249-83E6-C74C6C175EBE}"/>
              </a:ext>
            </a:extLst>
          </p:cNvPr>
          <p:cNvSpPr>
            <a:spLocks noGrp="1"/>
          </p:cNvSpPr>
          <p:nvPr>
            <p:ph type="title"/>
          </p:nvPr>
        </p:nvSpPr>
        <p:spPr/>
        <p:txBody>
          <a:bodyPr/>
          <a:lstStyle/>
          <a:p>
            <a:r>
              <a:rPr lang="en-US" sz="4000" b="1" i="1" dirty="0">
                <a:solidFill>
                  <a:srgbClr val="C00000"/>
                </a:solidFill>
              </a:rPr>
              <a:t>EERD</a:t>
            </a:r>
          </a:p>
        </p:txBody>
      </p:sp>
      <p:pic>
        <p:nvPicPr>
          <p:cNvPr id="5" name="Content Placeholder 4">
            <a:extLst>
              <a:ext uri="{FF2B5EF4-FFF2-40B4-BE49-F238E27FC236}">
                <a16:creationId xmlns:a16="http://schemas.microsoft.com/office/drawing/2014/main" id="{F75848F2-28B0-B046-83FA-B813752DB367}"/>
              </a:ext>
            </a:extLst>
          </p:cNvPr>
          <p:cNvPicPr>
            <a:picLocks noGrp="1" noChangeAspect="1"/>
          </p:cNvPicPr>
          <p:nvPr>
            <p:ph idx="1"/>
          </p:nvPr>
        </p:nvPicPr>
        <p:blipFill>
          <a:blip r:embed="rId2"/>
          <a:stretch>
            <a:fillRect/>
          </a:stretch>
        </p:blipFill>
        <p:spPr>
          <a:xfrm>
            <a:off x="159638" y="1376917"/>
            <a:ext cx="9003704" cy="4520029"/>
          </a:xfrm>
        </p:spPr>
      </p:pic>
    </p:spTree>
    <p:extLst>
      <p:ext uri="{BB962C8B-B14F-4D97-AF65-F5344CB8AC3E}">
        <p14:creationId xmlns:p14="http://schemas.microsoft.com/office/powerpoint/2010/main" val="462280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C1A036E-3099-3741-92B9-8FFAD32D3953}"/>
              </a:ext>
            </a:extLst>
          </p:cNvPr>
          <p:cNvPicPr>
            <a:picLocks noGrp="1" noChangeAspect="1"/>
          </p:cNvPicPr>
          <p:nvPr>
            <p:ph idx="1"/>
          </p:nvPr>
        </p:nvPicPr>
        <p:blipFill rotWithShape="1">
          <a:blip r:embed="rId2"/>
          <a:srcRect l="14990" t="12626" r="14633" b="9407"/>
          <a:stretch/>
        </p:blipFill>
        <p:spPr>
          <a:xfrm>
            <a:off x="1114894" y="569167"/>
            <a:ext cx="9178351" cy="5719665"/>
          </a:xfrm>
        </p:spPr>
      </p:pic>
    </p:spTree>
    <p:extLst>
      <p:ext uri="{BB962C8B-B14F-4D97-AF65-F5344CB8AC3E}">
        <p14:creationId xmlns:p14="http://schemas.microsoft.com/office/powerpoint/2010/main" val="2231714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5" name="Picture 34">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7" name="Oval 36">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9" name="Picture 38">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1" name="Picture 40">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3" name="Rectangle 42">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4EA8ACEA-5B4B-4AC6-A227-6A0E014A5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E54BE42-0A76-4E08-8E93-933FEE575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9" name="Freeform 15">
            <a:extLst>
              <a:ext uri="{FF2B5EF4-FFF2-40B4-BE49-F238E27FC236}">
                <a16:creationId xmlns:a16="http://schemas.microsoft.com/office/drawing/2014/main" id="{BC170363-AD0C-449E-B5CC-30A228247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2">
              <a:alpha val="20000"/>
            </a:schemeClr>
          </a:solidFill>
          <a:ln>
            <a:noFill/>
          </a:ln>
        </p:spPr>
        <p:txBody>
          <a:bodyPr rtlCol="0" anchor="ctr"/>
          <a:lstStyle/>
          <a:p>
            <a:pPr algn="ctr"/>
            <a:endParaRPr lang="en-US">
              <a:solidFill>
                <a:schemeClr val="tx1"/>
              </a:solidFill>
            </a:endParaRPr>
          </a:p>
        </p:txBody>
      </p:sp>
      <p:pic>
        <p:nvPicPr>
          <p:cNvPr id="5" name="Content Placeholder 4">
            <a:extLst>
              <a:ext uri="{FF2B5EF4-FFF2-40B4-BE49-F238E27FC236}">
                <a16:creationId xmlns:a16="http://schemas.microsoft.com/office/drawing/2014/main" id="{0C83A0E3-F5E0-6044-AED3-49601FD71E38}"/>
              </a:ext>
            </a:extLst>
          </p:cNvPr>
          <p:cNvPicPr>
            <a:picLocks noGrp="1" noChangeAspect="1"/>
          </p:cNvPicPr>
          <p:nvPr>
            <p:ph idx="1"/>
          </p:nvPr>
        </p:nvPicPr>
        <p:blipFill>
          <a:blip r:embed="rId7"/>
          <a:stretch>
            <a:fillRect/>
          </a:stretch>
        </p:blipFill>
        <p:spPr>
          <a:xfrm>
            <a:off x="3954780" y="1146075"/>
            <a:ext cx="5491277" cy="2622083"/>
          </a:xfrm>
          <a:prstGeom prst="rect">
            <a:avLst/>
          </a:prstGeom>
          <a:effectLst/>
        </p:spPr>
      </p:pic>
      <p:sp useBgFill="1">
        <p:nvSpPr>
          <p:cNvPr id="51" name="Freeform 5">
            <a:extLst>
              <a:ext uri="{FF2B5EF4-FFF2-40B4-BE49-F238E27FC236}">
                <a16:creationId xmlns:a16="http://schemas.microsoft.com/office/drawing/2014/main" id="{1F63DF7C-AFED-49CB-8FAF-B69387E9C3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4055532"/>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sp>
        <p:nvSpPr>
          <p:cNvPr id="2" name="Title 1">
            <a:extLst>
              <a:ext uri="{FF2B5EF4-FFF2-40B4-BE49-F238E27FC236}">
                <a16:creationId xmlns:a16="http://schemas.microsoft.com/office/drawing/2014/main" id="{E18EC3C9-304E-CC48-A45D-C0D195AA32A0}"/>
              </a:ext>
            </a:extLst>
          </p:cNvPr>
          <p:cNvSpPr>
            <a:spLocks noGrp="1"/>
          </p:cNvSpPr>
          <p:nvPr>
            <p:ph type="title"/>
          </p:nvPr>
        </p:nvSpPr>
        <p:spPr>
          <a:xfrm>
            <a:off x="635458" y="4854344"/>
            <a:ext cx="9345155" cy="861802"/>
          </a:xfrm>
        </p:spPr>
        <p:txBody>
          <a:bodyPr vert="horz" lIns="91440" tIns="45720" rIns="91440" bIns="45720" rtlCol="0" anchor="b">
            <a:normAutofit/>
          </a:bodyPr>
          <a:lstStyle/>
          <a:p>
            <a:r>
              <a:rPr lang="en-US" sz="4800" dirty="0">
                <a:solidFill>
                  <a:srgbClr val="C00000"/>
                </a:solidFill>
              </a:rPr>
              <a:t>Create Account User Table</a:t>
            </a:r>
          </a:p>
        </p:txBody>
      </p:sp>
      <p:pic>
        <p:nvPicPr>
          <p:cNvPr id="7" name="Picture 6">
            <a:extLst>
              <a:ext uri="{FF2B5EF4-FFF2-40B4-BE49-F238E27FC236}">
                <a16:creationId xmlns:a16="http://schemas.microsoft.com/office/drawing/2014/main" id="{53090CCB-E56B-904B-9E3C-809E57FA41EC}"/>
              </a:ext>
            </a:extLst>
          </p:cNvPr>
          <p:cNvPicPr>
            <a:picLocks noChangeAspect="1"/>
          </p:cNvPicPr>
          <p:nvPr/>
        </p:nvPicPr>
        <p:blipFill>
          <a:blip r:embed="rId8"/>
          <a:stretch>
            <a:fillRect/>
          </a:stretch>
        </p:blipFill>
        <p:spPr>
          <a:xfrm>
            <a:off x="643856" y="636083"/>
            <a:ext cx="3176629" cy="3291844"/>
          </a:xfrm>
          <a:prstGeom prst="rect">
            <a:avLst/>
          </a:prstGeom>
          <a:effectLst/>
        </p:spPr>
      </p:pic>
    </p:spTree>
    <p:extLst>
      <p:ext uri="{BB962C8B-B14F-4D97-AF65-F5344CB8AC3E}">
        <p14:creationId xmlns:p14="http://schemas.microsoft.com/office/powerpoint/2010/main" val="2339415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5" name="Picture 34">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7" name="Oval 36">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9" name="Picture 38">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1" name="Picture 40">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3" name="Rectangle 42">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4EA8ACEA-5B4B-4AC6-A227-6A0E014A5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E54BE42-0A76-4E08-8E93-933FEE575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9" name="Freeform 15">
            <a:extLst>
              <a:ext uri="{FF2B5EF4-FFF2-40B4-BE49-F238E27FC236}">
                <a16:creationId xmlns:a16="http://schemas.microsoft.com/office/drawing/2014/main" id="{BC170363-AD0C-449E-B5CC-30A228247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2">
              <a:alpha val="20000"/>
            </a:schemeClr>
          </a:solidFill>
          <a:ln>
            <a:noFill/>
          </a:ln>
        </p:spPr>
        <p:txBody>
          <a:bodyPr rtlCol="0" anchor="ctr"/>
          <a:lstStyle/>
          <a:p>
            <a:pPr algn="ctr"/>
            <a:endParaRPr lang="en-US">
              <a:solidFill>
                <a:schemeClr val="tx1"/>
              </a:solidFill>
            </a:endParaRPr>
          </a:p>
        </p:txBody>
      </p:sp>
      <p:pic>
        <p:nvPicPr>
          <p:cNvPr id="5" name="Content Placeholder 4">
            <a:extLst>
              <a:ext uri="{FF2B5EF4-FFF2-40B4-BE49-F238E27FC236}">
                <a16:creationId xmlns:a16="http://schemas.microsoft.com/office/drawing/2014/main" id="{A1E62038-0476-944E-A958-86645E18006B}"/>
              </a:ext>
            </a:extLst>
          </p:cNvPr>
          <p:cNvPicPr>
            <a:picLocks noGrp="1" noChangeAspect="1"/>
          </p:cNvPicPr>
          <p:nvPr>
            <p:ph idx="1"/>
          </p:nvPr>
        </p:nvPicPr>
        <p:blipFill>
          <a:blip r:embed="rId7"/>
          <a:stretch>
            <a:fillRect/>
          </a:stretch>
        </p:blipFill>
        <p:spPr>
          <a:xfrm>
            <a:off x="3470989" y="489914"/>
            <a:ext cx="5603278" cy="3565617"/>
          </a:xfrm>
          <a:prstGeom prst="rect">
            <a:avLst/>
          </a:prstGeom>
          <a:effectLst/>
        </p:spPr>
      </p:pic>
      <p:sp useBgFill="1">
        <p:nvSpPr>
          <p:cNvPr id="51" name="Freeform 5">
            <a:extLst>
              <a:ext uri="{FF2B5EF4-FFF2-40B4-BE49-F238E27FC236}">
                <a16:creationId xmlns:a16="http://schemas.microsoft.com/office/drawing/2014/main" id="{1F63DF7C-AFED-49CB-8FAF-B69387E9C3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4055532"/>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sp>
        <p:nvSpPr>
          <p:cNvPr id="2" name="Title 1">
            <a:extLst>
              <a:ext uri="{FF2B5EF4-FFF2-40B4-BE49-F238E27FC236}">
                <a16:creationId xmlns:a16="http://schemas.microsoft.com/office/drawing/2014/main" id="{D8B4476F-F2CF-D845-8CC9-E26F94A246A7}"/>
              </a:ext>
            </a:extLst>
          </p:cNvPr>
          <p:cNvSpPr>
            <a:spLocks noGrp="1"/>
          </p:cNvSpPr>
          <p:nvPr>
            <p:ph type="title"/>
          </p:nvPr>
        </p:nvSpPr>
        <p:spPr>
          <a:xfrm>
            <a:off x="635458" y="4854344"/>
            <a:ext cx="9345155" cy="861802"/>
          </a:xfrm>
        </p:spPr>
        <p:txBody>
          <a:bodyPr vert="horz" lIns="91440" tIns="45720" rIns="91440" bIns="45720" rtlCol="0" anchor="b">
            <a:normAutofit/>
          </a:bodyPr>
          <a:lstStyle/>
          <a:p>
            <a:r>
              <a:rPr lang="en-US" sz="4800" dirty="0">
                <a:solidFill>
                  <a:srgbClr val="C00000"/>
                </a:solidFill>
              </a:rPr>
              <a:t>Create Transactions Table</a:t>
            </a:r>
          </a:p>
        </p:txBody>
      </p:sp>
      <p:pic>
        <p:nvPicPr>
          <p:cNvPr id="7" name="Picture 6">
            <a:extLst>
              <a:ext uri="{FF2B5EF4-FFF2-40B4-BE49-F238E27FC236}">
                <a16:creationId xmlns:a16="http://schemas.microsoft.com/office/drawing/2014/main" id="{5DC491F0-526B-6E40-8082-55ED16D8B0F3}"/>
              </a:ext>
            </a:extLst>
          </p:cNvPr>
          <p:cNvPicPr>
            <a:picLocks noChangeAspect="1"/>
          </p:cNvPicPr>
          <p:nvPr/>
        </p:nvPicPr>
        <p:blipFill>
          <a:blip r:embed="rId8"/>
          <a:stretch>
            <a:fillRect/>
          </a:stretch>
        </p:blipFill>
        <p:spPr>
          <a:xfrm>
            <a:off x="139431" y="765087"/>
            <a:ext cx="3238251" cy="1618869"/>
          </a:xfrm>
          <a:prstGeom prst="rect">
            <a:avLst/>
          </a:prstGeom>
          <a:effectLst/>
        </p:spPr>
      </p:pic>
    </p:spTree>
    <p:extLst>
      <p:ext uri="{BB962C8B-B14F-4D97-AF65-F5344CB8AC3E}">
        <p14:creationId xmlns:p14="http://schemas.microsoft.com/office/powerpoint/2010/main" val="2373880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6" name="Picture 15">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8" name="Oval 17">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 name="Picture 19">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2" name="Picture 21">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4" name="Rectangle 23">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6" name="Rectangle 25">
            <a:extLst>
              <a:ext uri="{FF2B5EF4-FFF2-40B4-BE49-F238E27FC236}">
                <a16:creationId xmlns:a16="http://schemas.microsoft.com/office/drawing/2014/main" id="{D27CF008-4B18-436D-B2D5-C1346C124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E22DAD8-5F67-4B73-ADA9-06EF381F7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0"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pic>
        <p:nvPicPr>
          <p:cNvPr id="9" name="Content Placeholder 8">
            <a:extLst>
              <a:ext uri="{FF2B5EF4-FFF2-40B4-BE49-F238E27FC236}">
                <a16:creationId xmlns:a16="http://schemas.microsoft.com/office/drawing/2014/main" id="{53C486C6-C115-904E-A370-81C5808D26D7}"/>
              </a:ext>
            </a:extLst>
          </p:cNvPr>
          <p:cNvPicPr>
            <a:picLocks noGrp="1" noChangeAspect="1"/>
          </p:cNvPicPr>
          <p:nvPr>
            <p:ph idx="1"/>
          </p:nvPr>
        </p:nvPicPr>
        <p:blipFill>
          <a:blip r:embed="rId6"/>
          <a:stretch>
            <a:fillRect/>
          </a:stretch>
        </p:blipFill>
        <p:spPr>
          <a:xfrm>
            <a:off x="288322" y="76200"/>
            <a:ext cx="8565464" cy="4019161"/>
          </a:xfrm>
          <a:prstGeom prst="rect">
            <a:avLst/>
          </a:prstGeom>
          <a:effectLst/>
        </p:spPr>
      </p:pic>
      <p:sp>
        <p:nvSpPr>
          <p:cNvPr id="32" name="Freeform: Shape 31">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D2EE17-08FF-5343-A413-9896215AFE2B}"/>
              </a:ext>
            </a:extLst>
          </p:cNvPr>
          <p:cNvSpPr>
            <a:spLocks noGrp="1"/>
          </p:cNvSpPr>
          <p:nvPr>
            <p:ph type="title"/>
          </p:nvPr>
        </p:nvSpPr>
        <p:spPr>
          <a:xfrm>
            <a:off x="166653" y="4844854"/>
            <a:ext cx="9149350" cy="868026"/>
          </a:xfrm>
        </p:spPr>
        <p:txBody>
          <a:bodyPr vert="horz" lIns="91440" tIns="45720" rIns="91440" bIns="45720" rtlCol="0" anchor="b">
            <a:normAutofit/>
          </a:bodyPr>
          <a:lstStyle/>
          <a:p>
            <a:r>
              <a:rPr lang="en-US" sz="4400" b="0" i="0" kern="1200" dirty="0">
                <a:solidFill>
                  <a:srgbClr val="C00000"/>
                </a:solidFill>
                <a:latin typeface="+mj-lt"/>
                <a:ea typeface="+mj-ea"/>
                <a:cs typeface="+mj-cs"/>
              </a:rPr>
              <a:t>Procedure to Update Account</a:t>
            </a:r>
          </a:p>
        </p:txBody>
      </p:sp>
    </p:spTree>
    <p:extLst>
      <p:ext uri="{BB962C8B-B14F-4D97-AF65-F5344CB8AC3E}">
        <p14:creationId xmlns:p14="http://schemas.microsoft.com/office/powerpoint/2010/main" val="3263530540"/>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2" name="Rectangle 21">
            <a:extLst>
              <a:ext uri="{FF2B5EF4-FFF2-40B4-BE49-F238E27FC236}">
                <a16:creationId xmlns:a16="http://schemas.microsoft.com/office/drawing/2014/main" id="{D27CF008-4B18-436D-B2D5-C1346C124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E22DAD8-5F67-4B73-ADA9-06EF381F7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6"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pic>
        <p:nvPicPr>
          <p:cNvPr id="5" name="Content Placeholder 4">
            <a:extLst>
              <a:ext uri="{FF2B5EF4-FFF2-40B4-BE49-F238E27FC236}">
                <a16:creationId xmlns:a16="http://schemas.microsoft.com/office/drawing/2014/main" id="{011AF2B7-59D5-FF49-A8C3-6EDABAD2E718}"/>
              </a:ext>
            </a:extLst>
          </p:cNvPr>
          <p:cNvPicPr>
            <a:picLocks noGrp="1" noChangeAspect="1"/>
          </p:cNvPicPr>
          <p:nvPr>
            <p:ph idx="1"/>
          </p:nvPr>
        </p:nvPicPr>
        <p:blipFill>
          <a:blip r:embed="rId6"/>
          <a:stretch>
            <a:fillRect/>
          </a:stretch>
        </p:blipFill>
        <p:spPr>
          <a:xfrm>
            <a:off x="111968" y="457200"/>
            <a:ext cx="9375718" cy="3523196"/>
          </a:xfrm>
          <a:prstGeom prst="rect">
            <a:avLst/>
          </a:prstGeom>
          <a:effectLst/>
        </p:spPr>
      </p:pic>
      <p:sp>
        <p:nvSpPr>
          <p:cNvPr id="28" name="Freeform: Shape 27">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C14099-AB0D-4B45-9EBE-024D1CF43E02}"/>
              </a:ext>
            </a:extLst>
          </p:cNvPr>
          <p:cNvSpPr>
            <a:spLocks noGrp="1"/>
          </p:cNvSpPr>
          <p:nvPr>
            <p:ph type="title"/>
          </p:nvPr>
        </p:nvSpPr>
        <p:spPr>
          <a:xfrm>
            <a:off x="636916" y="4854346"/>
            <a:ext cx="9149350" cy="868026"/>
          </a:xfrm>
        </p:spPr>
        <p:txBody>
          <a:bodyPr vert="horz" lIns="91440" tIns="45720" rIns="91440" bIns="45720" rtlCol="0" anchor="b">
            <a:normAutofit/>
          </a:bodyPr>
          <a:lstStyle/>
          <a:p>
            <a:pPr>
              <a:lnSpc>
                <a:spcPct val="90000"/>
              </a:lnSpc>
            </a:pPr>
            <a:r>
              <a:rPr lang="en-US" sz="4100" b="0" i="0" kern="1200" dirty="0">
                <a:solidFill>
                  <a:srgbClr val="C00000"/>
                </a:solidFill>
                <a:latin typeface="+mj-lt"/>
                <a:ea typeface="+mj-ea"/>
                <a:cs typeface="+mj-cs"/>
              </a:rPr>
              <a:t>Procedure to Make A Transaction</a:t>
            </a:r>
          </a:p>
        </p:txBody>
      </p:sp>
    </p:spTree>
    <p:extLst>
      <p:ext uri="{BB962C8B-B14F-4D97-AF65-F5344CB8AC3E}">
        <p14:creationId xmlns:p14="http://schemas.microsoft.com/office/powerpoint/2010/main" val="3138377623"/>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4" name="Picture 23">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6" name="Oval 25">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8" name="Picture 27">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0" name="Picture 29">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2" name="Rectangle 31">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34" name="Rectangle 33">
            <a:extLst>
              <a:ext uri="{FF2B5EF4-FFF2-40B4-BE49-F238E27FC236}">
                <a16:creationId xmlns:a16="http://schemas.microsoft.com/office/drawing/2014/main" id="{D27CF008-4B18-436D-B2D5-C1346C124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E22DAD8-5F67-4B73-ADA9-06EF381F7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8"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pic>
        <p:nvPicPr>
          <p:cNvPr id="17" name="Content Placeholder 16">
            <a:extLst>
              <a:ext uri="{FF2B5EF4-FFF2-40B4-BE49-F238E27FC236}">
                <a16:creationId xmlns:a16="http://schemas.microsoft.com/office/drawing/2014/main" id="{CAC6A4A6-0AB4-6E4E-9E30-CDB61C7D6450}"/>
              </a:ext>
            </a:extLst>
          </p:cNvPr>
          <p:cNvPicPr>
            <a:picLocks noGrp="1" noChangeAspect="1"/>
          </p:cNvPicPr>
          <p:nvPr>
            <p:ph idx="1"/>
          </p:nvPr>
        </p:nvPicPr>
        <p:blipFill>
          <a:blip r:embed="rId6"/>
          <a:stretch>
            <a:fillRect/>
          </a:stretch>
        </p:blipFill>
        <p:spPr>
          <a:xfrm>
            <a:off x="635458" y="634483"/>
            <a:ext cx="9656207" cy="3421050"/>
          </a:xfrm>
          <a:prstGeom prst="rect">
            <a:avLst/>
          </a:prstGeom>
          <a:effectLst/>
        </p:spPr>
      </p:pic>
      <p:sp>
        <p:nvSpPr>
          <p:cNvPr id="40" name="Freeform: Shape 39">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07873E-9D32-8E47-A47D-DC6CBCBB06CD}"/>
              </a:ext>
            </a:extLst>
          </p:cNvPr>
          <p:cNvSpPr>
            <a:spLocks noGrp="1"/>
          </p:cNvSpPr>
          <p:nvPr>
            <p:ph type="title"/>
          </p:nvPr>
        </p:nvSpPr>
        <p:spPr>
          <a:xfrm>
            <a:off x="636916" y="4854346"/>
            <a:ext cx="9149350" cy="868026"/>
          </a:xfrm>
        </p:spPr>
        <p:txBody>
          <a:bodyPr vert="horz" lIns="91440" tIns="45720" rIns="91440" bIns="45720" rtlCol="0" anchor="b">
            <a:normAutofit/>
          </a:bodyPr>
          <a:lstStyle/>
          <a:p>
            <a:r>
              <a:rPr lang="en-US" sz="4800" b="0" i="0" kern="1200" dirty="0">
                <a:solidFill>
                  <a:srgbClr val="C00000"/>
                </a:solidFill>
                <a:latin typeface="+mj-lt"/>
                <a:ea typeface="+mj-ea"/>
                <a:cs typeface="+mj-cs"/>
              </a:rPr>
              <a:t>Functions</a:t>
            </a:r>
          </a:p>
        </p:txBody>
      </p:sp>
    </p:spTree>
    <p:extLst>
      <p:ext uri="{BB962C8B-B14F-4D97-AF65-F5344CB8AC3E}">
        <p14:creationId xmlns:p14="http://schemas.microsoft.com/office/powerpoint/2010/main" val="2293717619"/>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46FE0-6735-9842-AE28-97854261ADBC}"/>
              </a:ext>
            </a:extLst>
          </p:cNvPr>
          <p:cNvSpPr>
            <a:spLocks noGrp="1"/>
          </p:cNvSpPr>
          <p:nvPr>
            <p:ph type="title"/>
          </p:nvPr>
        </p:nvSpPr>
        <p:spPr/>
        <p:txBody>
          <a:bodyPr/>
          <a:lstStyle/>
          <a:p>
            <a:r>
              <a:rPr lang="en-US" dirty="0">
                <a:solidFill>
                  <a:srgbClr val="C00000"/>
                </a:solidFill>
              </a:rPr>
              <a:t>Granting Privilege to Web-App User</a:t>
            </a:r>
          </a:p>
        </p:txBody>
      </p:sp>
      <p:pic>
        <p:nvPicPr>
          <p:cNvPr id="5" name="Content Placeholder 4">
            <a:extLst>
              <a:ext uri="{FF2B5EF4-FFF2-40B4-BE49-F238E27FC236}">
                <a16:creationId xmlns:a16="http://schemas.microsoft.com/office/drawing/2014/main" id="{36954175-515D-A545-A8E3-46A54D4576C6}"/>
              </a:ext>
            </a:extLst>
          </p:cNvPr>
          <p:cNvPicPr>
            <a:picLocks noGrp="1" noChangeAspect="1"/>
          </p:cNvPicPr>
          <p:nvPr>
            <p:ph idx="1"/>
          </p:nvPr>
        </p:nvPicPr>
        <p:blipFill>
          <a:blip r:embed="rId2"/>
          <a:stretch>
            <a:fillRect/>
          </a:stretch>
        </p:blipFill>
        <p:spPr>
          <a:xfrm>
            <a:off x="356862" y="1853248"/>
            <a:ext cx="8660343" cy="4195762"/>
          </a:xfrm>
        </p:spPr>
      </p:pic>
    </p:spTree>
    <p:extLst>
      <p:ext uri="{BB962C8B-B14F-4D97-AF65-F5344CB8AC3E}">
        <p14:creationId xmlns:p14="http://schemas.microsoft.com/office/powerpoint/2010/main" val="2381930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2" name="Rectangle 21">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026ED43-4923-4A43-9E8F-8E3D66B52C94}"/>
              </a:ext>
            </a:extLst>
          </p:cNvPr>
          <p:cNvPicPr>
            <a:picLocks noChangeAspect="1"/>
          </p:cNvPicPr>
          <p:nvPr/>
        </p:nvPicPr>
        <p:blipFill rotWithShape="1">
          <a:blip r:embed="rId6">
            <a:alphaModFix amt="40000"/>
            <a:extLst/>
          </a:blip>
          <a:srcRect l="27958" t="9091" r="16284"/>
          <a:stretch/>
        </p:blipFill>
        <p:spPr>
          <a:xfrm>
            <a:off x="20" y="10"/>
            <a:ext cx="12191980" cy="6857990"/>
          </a:xfrm>
          <a:prstGeom prst="rect">
            <a:avLst/>
          </a:prstGeom>
        </p:spPr>
      </p:pic>
      <p:sp>
        <p:nvSpPr>
          <p:cNvPr id="2" name="Title 1">
            <a:extLst>
              <a:ext uri="{FF2B5EF4-FFF2-40B4-BE49-F238E27FC236}">
                <a16:creationId xmlns:a16="http://schemas.microsoft.com/office/drawing/2014/main" id="{E1677D66-68A5-B844-B00F-9F2C5A4F0DF0}"/>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dirty="0">
                <a:solidFill>
                  <a:srgbClr val="C00000"/>
                </a:solidFill>
              </a:rPr>
              <a:t>THANK YOU</a:t>
            </a:r>
          </a:p>
        </p:txBody>
      </p:sp>
      <p:sp>
        <p:nvSpPr>
          <p:cNvPr id="24" name="Rectangle 23">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23812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2CF47-3ABA-EB4B-AA5E-59DF8C2FAF49}"/>
              </a:ext>
            </a:extLst>
          </p:cNvPr>
          <p:cNvSpPr>
            <a:spLocks noGrp="1"/>
          </p:cNvSpPr>
          <p:nvPr>
            <p:ph type="title"/>
          </p:nvPr>
        </p:nvSpPr>
        <p:spPr>
          <a:xfrm>
            <a:off x="646111" y="452718"/>
            <a:ext cx="9888539" cy="976032"/>
          </a:xfrm>
        </p:spPr>
        <p:txBody>
          <a:bodyPr/>
          <a:lstStyle/>
          <a:p>
            <a:r>
              <a:rPr lang="en-US" dirty="0">
                <a:solidFill>
                  <a:srgbClr val="C00000"/>
                </a:solidFill>
              </a:rPr>
              <a:t>We pay now………..You pay later </a:t>
            </a:r>
          </a:p>
        </p:txBody>
      </p:sp>
      <p:sp>
        <p:nvSpPr>
          <p:cNvPr id="3" name="Content Placeholder 2">
            <a:extLst>
              <a:ext uri="{FF2B5EF4-FFF2-40B4-BE49-F238E27FC236}">
                <a16:creationId xmlns:a16="http://schemas.microsoft.com/office/drawing/2014/main" id="{DA592361-9DB0-2440-80CD-0FD444645A87}"/>
              </a:ext>
            </a:extLst>
          </p:cNvPr>
          <p:cNvSpPr>
            <a:spLocks noGrp="1"/>
          </p:cNvSpPr>
          <p:nvPr>
            <p:ph idx="1"/>
          </p:nvPr>
        </p:nvSpPr>
        <p:spPr/>
        <p:txBody>
          <a:bodyPr>
            <a:normAutofit lnSpcReduction="10000"/>
          </a:bodyPr>
          <a:lstStyle/>
          <a:p>
            <a:pPr algn="just">
              <a:buFont typeface="Wingdings" pitchFamily="2" charset="2"/>
              <a:buChar char="Ø"/>
            </a:pPr>
            <a:r>
              <a:rPr lang="en-US" dirty="0"/>
              <a:t>Our app is an expense management system with lending option so that we pay all bills for user during a month and users can pay it once anytime later.</a:t>
            </a:r>
          </a:p>
          <a:p>
            <a:pPr algn="just">
              <a:buFont typeface="Wingdings" pitchFamily="2" charset="2"/>
              <a:buChar char="Ø"/>
            </a:pPr>
            <a:r>
              <a:rPr lang="en-US" dirty="0"/>
              <a:t> Users can track expenses, set an expense alarm and also stop worrying about the expenditures while they are out spending money. </a:t>
            </a:r>
          </a:p>
          <a:p>
            <a:pPr algn="just">
              <a:buFont typeface="Wingdings" pitchFamily="2" charset="2"/>
              <a:buChar char="Ø"/>
            </a:pPr>
            <a:r>
              <a:rPr lang="en-US" dirty="0"/>
              <a:t>Our aim is to make users realize about their financial state and give them insights how to spend more wisely.</a:t>
            </a:r>
          </a:p>
          <a:p>
            <a:pPr algn="just">
              <a:buFont typeface="Wingdings" pitchFamily="2" charset="2"/>
              <a:buChar char="Ø"/>
            </a:pPr>
            <a:r>
              <a:rPr lang="en-US" dirty="0"/>
              <a:t>We plan on associating with lenders for investments that we will use for lending to users when we pay their expenses. </a:t>
            </a:r>
          </a:p>
          <a:p>
            <a:pPr algn="just">
              <a:buFont typeface="Wingdings" pitchFamily="2" charset="2"/>
              <a:buChar char="Ø"/>
            </a:pPr>
            <a:r>
              <a:rPr lang="en-US" dirty="0"/>
              <a:t>Lenders will be getting a part of profits we earn from interest received back from users. Interest earned is going to be our major source of revenue.</a:t>
            </a:r>
          </a:p>
          <a:p>
            <a:endParaRPr lang="en-US" dirty="0"/>
          </a:p>
        </p:txBody>
      </p:sp>
    </p:spTree>
    <p:extLst>
      <p:ext uri="{BB962C8B-B14F-4D97-AF65-F5344CB8AC3E}">
        <p14:creationId xmlns:p14="http://schemas.microsoft.com/office/powerpoint/2010/main" val="1585374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CE15D28D-CCFE-9D49-B63F-0688C616F62A}"/>
              </a:ext>
            </a:extLst>
          </p:cNvPr>
          <p:cNvGraphicFramePr/>
          <p:nvPr>
            <p:extLst>
              <p:ext uri="{D42A27DB-BD31-4B8C-83A1-F6EECF244321}">
                <p14:modId xmlns:p14="http://schemas.microsoft.com/office/powerpoint/2010/main" val="2041054263"/>
              </p:ext>
            </p:extLst>
          </p:nvPr>
        </p:nvGraphicFramePr>
        <p:xfrm>
          <a:off x="1289050" y="643467"/>
          <a:ext cx="8902700" cy="21949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extBox 11">
            <a:extLst>
              <a:ext uri="{FF2B5EF4-FFF2-40B4-BE49-F238E27FC236}">
                <a16:creationId xmlns:a16="http://schemas.microsoft.com/office/drawing/2014/main" id="{11E5FBFD-0D6A-724C-8D1E-DE6CEEFD55E5}"/>
              </a:ext>
            </a:extLst>
          </p:cNvPr>
          <p:cNvSpPr txBox="1"/>
          <p:nvPr/>
        </p:nvSpPr>
        <p:spPr>
          <a:xfrm>
            <a:off x="1054100" y="3619500"/>
            <a:ext cx="4838700" cy="1477328"/>
          </a:xfrm>
          <a:prstGeom prst="rect">
            <a:avLst/>
          </a:prstGeom>
          <a:noFill/>
        </p:spPr>
        <p:txBody>
          <a:bodyPr wrap="square" rtlCol="0">
            <a:spAutoFit/>
          </a:bodyPr>
          <a:lstStyle/>
          <a:p>
            <a:pPr marL="285750" lvl="0" indent="-285750">
              <a:buFont typeface="Wingdings" pitchFamily="2" charset="2"/>
              <a:buChar char="Ø"/>
            </a:pPr>
            <a:r>
              <a:rPr lang="en-US" b="1" dirty="0"/>
              <a:t>Lend money at cheaper interest rates</a:t>
            </a:r>
            <a:endParaRPr lang="en-US" dirty="0"/>
          </a:p>
          <a:p>
            <a:pPr marL="285750" lvl="0" indent="-285750">
              <a:buFont typeface="Wingdings" pitchFamily="2" charset="2"/>
              <a:buChar char="Ø"/>
            </a:pPr>
            <a:r>
              <a:rPr lang="en-US" b="1" dirty="0"/>
              <a:t>Help track/manage expenses</a:t>
            </a:r>
            <a:endParaRPr lang="en-US" dirty="0"/>
          </a:p>
          <a:p>
            <a:pPr marL="285750" lvl="0" indent="-285750">
              <a:buFont typeface="Wingdings" pitchFamily="2" charset="2"/>
              <a:buChar char="Ø"/>
            </a:pPr>
            <a:r>
              <a:rPr lang="en-US" b="1" dirty="0"/>
              <a:t>Help pay bills online </a:t>
            </a:r>
            <a:endParaRPr lang="en-US" dirty="0"/>
          </a:p>
          <a:p>
            <a:pPr marL="285750" lvl="0" indent="-285750">
              <a:buFont typeface="Wingdings" pitchFamily="2" charset="2"/>
              <a:buChar char="Ø"/>
            </a:pPr>
            <a:r>
              <a:rPr lang="en-US" b="1" dirty="0"/>
              <a:t>No monthly deadlines</a:t>
            </a:r>
            <a:endParaRPr lang="en-US" dirty="0"/>
          </a:p>
          <a:p>
            <a:pPr marL="285750" indent="-285750">
              <a:buFont typeface="Wingdings" pitchFamily="2" charset="2"/>
              <a:buChar char="Ø"/>
            </a:pPr>
            <a:r>
              <a:rPr lang="en-US" b="1" dirty="0"/>
              <a:t>Manage everything in one application</a:t>
            </a:r>
            <a:r>
              <a:rPr lang="en-US" dirty="0"/>
              <a:t> </a:t>
            </a:r>
          </a:p>
        </p:txBody>
      </p:sp>
      <p:sp>
        <p:nvSpPr>
          <p:cNvPr id="13" name="TextBox 12">
            <a:extLst>
              <a:ext uri="{FF2B5EF4-FFF2-40B4-BE49-F238E27FC236}">
                <a16:creationId xmlns:a16="http://schemas.microsoft.com/office/drawing/2014/main" id="{73B79E4D-EA05-3243-882A-134CFB06C689}"/>
              </a:ext>
            </a:extLst>
          </p:cNvPr>
          <p:cNvSpPr txBox="1"/>
          <p:nvPr/>
        </p:nvSpPr>
        <p:spPr>
          <a:xfrm>
            <a:off x="6305550" y="3619500"/>
            <a:ext cx="4248150" cy="1200329"/>
          </a:xfrm>
          <a:prstGeom prst="rect">
            <a:avLst/>
          </a:prstGeom>
          <a:noFill/>
        </p:spPr>
        <p:txBody>
          <a:bodyPr wrap="square" rtlCol="0">
            <a:spAutoFit/>
          </a:bodyPr>
          <a:lstStyle/>
          <a:p>
            <a:pPr marL="285750" indent="-285750">
              <a:buFont typeface="Wingdings" pitchFamily="2" charset="2"/>
              <a:buChar char="Ø"/>
            </a:pPr>
            <a:r>
              <a:rPr lang="en-US" b="1" dirty="0"/>
              <a:t>Benefit from interest earned from users</a:t>
            </a:r>
            <a:r>
              <a:rPr lang="en-US" dirty="0"/>
              <a:t> </a:t>
            </a:r>
          </a:p>
          <a:p>
            <a:pPr marL="285750" indent="-285750">
              <a:buFont typeface="Wingdings" pitchFamily="2" charset="2"/>
              <a:buChar char="Ø"/>
            </a:pPr>
            <a:r>
              <a:rPr lang="en-US" b="1" dirty="0"/>
              <a:t>Collecting </a:t>
            </a:r>
            <a:r>
              <a:rPr lang="en-US" b="1" dirty="0" err="1"/>
              <a:t>Transcation</a:t>
            </a:r>
            <a:r>
              <a:rPr lang="en-US" b="1" dirty="0"/>
              <a:t> fees from Merchants</a:t>
            </a:r>
          </a:p>
        </p:txBody>
      </p:sp>
      <p:pic>
        <p:nvPicPr>
          <p:cNvPr id="3" name="Picture 2">
            <a:extLst>
              <a:ext uri="{FF2B5EF4-FFF2-40B4-BE49-F238E27FC236}">
                <a16:creationId xmlns:a16="http://schemas.microsoft.com/office/drawing/2014/main" id="{235DC1C1-B6AD-144B-B648-24210D69D20F}"/>
              </a:ext>
            </a:extLst>
          </p:cNvPr>
          <p:cNvPicPr>
            <a:picLocks noChangeAspect="1"/>
          </p:cNvPicPr>
          <p:nvPr/>
        </p:nvPicPr>
        <p:blipFill>
          <a:blip r:embed="rId7"/>
          <a:stretch>
            <a:fillRect/>
          </a:stretch>
        </p:blipFill>
        <p:spPr>
          <a:xfrm>
            <a:off x="6976153" y="4753631"/>
            <a:ext cx="2734852" cy="2104369"/>
          </a:xfrm>
          <a:prstGeom prst="rect">
            <a:avLst/>
          </a:prstGeom>
        </p:spPr>
      </p:pic>
    </p:spTree>
    <p:extLst>
      <p:ext uri="{BB962C8B-B14F-4D97-AF65-F5344CB8AC3E}">
        <p14:creationId xmlns:p14="http://schemas.microsoft.com/office/powerpoint/2010/main" val="3973469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F3B1BFC-141D-974F-9AA4-F8A7CE5B18A4}"/>
              </a:ext>
            </a:extLst>
          </p:cNvPr>
          <p:cNvSpPr/>
          <p:nvPr/>
        </p:nvSpPr>
        <p:spPr>
          <a:xfrm>
            <a:off x="571500" y="704851"/>
            <a:ext cx="10344150" cy="4977003"/>
          </a:xfrm>
          <a:prstGeom prst="rect">
            <a:avLst/>
          </a:prstGeom>
        </p:spPr>
        <p:txBody>
          <a:bodyPr wrap="square">
            <a:spAutoFit/>
          </a:bodyPr>
          <a:lstStyle/>
          <a:p>
            <a:pPr>
              <a:lnSpc>
                <a:spcPct val="115000"/>
              </a:lnSpc>
            </a:pPr>
            <a:r>
              <a:rPr lang="en-US" sz="2400" b="1" i="1" dirty="0">
                <a:solidFill>
                  <a:srgbClr val="C00000"/>
                </a:solidFill>
                <a:latin typeface="Arial" panose="020B0604020202020204" pitchFamily="34" charset="0"/>
                <a:ea typeface="Arial" panose="020B0604020202020204" pitchFamily="34" charset="0"/>
              </a:rPr>
              <a:t>How it Benefits Users?</a:t>
            </a:r>
          </a:p>
          <a:p>
            <a:pPr>
              <a:lnSpc>
                <a:spcPct val="115000"/>
              </a:lnSpc>
            </a:pPr>
            <a:endParaRPr lang="en-US" sz="900" b="1" dirty="0">
              <a:effectLst/>
              <a:latin typeface="Arial" panose="020B0604020202020204" pitchFamily="34" charset="0"/>
              <a:ea typeface="Arial" panose="020B0604020202020204" pitchFamily="34" charset="0"/>
            </a:endParaRPr>
          </a:p>
          <a:p>
            <a:pPr lvl="0"/>
            <a:r>
              <a:rPr lang="en-US" dirty="0"/>
              <a:t>·      </a:t>
            </a:r>
            <a:r>
              <a:rPr lang="en-US" b="1" dirty="0"/>
              <a:t>Get interest free days </a:t>
            </a:r>
            <a:r>
              <a:rPr lang="en-US" dirty="0"/>
              <a:t>– If you pay your balance in full before the statement period ends you will be rewarded with interest free days on future purchases for a set period.</a:t>
            </a:r>
          </a:p>
          <a:p>
            <a:pPr lvl="0"/>
            <a:r>
              <a:rPr lang="en-US" dirty="0"/>
              <a:t>·      </a:t>
            </a:r>
            <a:r>
              <a:rPr lang="en-US" b="1" dirty="0"/>
              <a:t>Works in any currency</a:t>
            </a:r>
            <a:r>
              <a:rPr lang="en-US" dirty="0"/>
              <a:t>- make overseas purchase in a foreign currency with low currency conversion fee (conversion fee decreases with how often you spend on international transaction).</a:t>
            </a:r>
          </a:p>
          <a:p>
            <a:pPr lvl="0"/>
            <a:r>
              <a:rPr lang="en-US" dirty="0"/>
              <a:t>·      </a:t>
            </a:r>
            <a:r>
              <a:rPr lang="en-US" b="1" dirty="0"/>
              <a:t>Best during emergency</a:t>
            </a:r>
            <a:endParaRPr lang="en-US" dirty="0"/>
          </a:p>
          <a:p>
            <a:pPr lvl="0"/>
            <a:r>
              <a:rPr lang="en-US" dirty="0"/>
              <a:t>·      </a:t>
            </a:r>
            <a:r>
              <a:rPr lang="en-US" b="1" dirty="0"/>
              <a:t>Convenience</a:t>
            </a:r>
            <a:r>
              <a:rPr lang="en-US" dirty="0"/>
              <a:t>- You don’t have to worry about how much cash you have on hand.</a:t>
            </a:r>
          </a:p>
          <a:p>
            <a:pPr lvl="0"/>
            <a:r>
              <a:rPr lang="en-US" dirty="0"/>
              <a:t>·      </a:t>
            </a:r>
            <a:r>
              <a:rPr lang="en-US" b="1" dirty="0"/>
              <a:t>Recordkeeping</a:t>
            </a:r>
            <a:r>
              <a:rPr lang="en-US" dirty="0"/>
              <a:t>-The Application provides a useful record of your spending through your monthly statement and online account, which can be a great resource when you’re doing your taxes.  </a:t>
            </a:r>
          </a:p>
          <a:p>
            <a:pPr lvl="0"/>
            <a:r>
              <a:rPr lang="en-US" dirty="0"/>
              <a:t>·      </a:t>
            </a:r>
            <a:r>
              <a:rPr lang="en-US" b="1" dirty="0"/>
              <a:t>Pay bills Online</a:t>
            </a:r>
            <a:r>
              <a:rPr lang="en-US" dirty="0"/>
              <a:t>-Generally a normal credit card would encourage you to spend money that you don’t have, so you have 100$ and you may be able to spend up to 500$ to 1000$ on your credit card so it seems like free money at that time but this application will manage your expenses and will help you monitor your bills, that way you could control your spending and savings at once.</a:t>
            </a:r>
          </a:p>
          <a:p>
            <a:pPr>
              <a:lnSpc>
                <a:spcPct val="115000"/>
              </a:lnSpc>
            </a:pPr>
            <a:endParaRPr lang="en-US" sz="900" b="1" dirty="0">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596513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4A12FB-8498-354E-ACB2-085721BA9A04}"/>
              </a:ext>
            </a:extLst>
          </p:cNvPr>
          <p:cNvPicPr>
            <a:picLocks noChangeAspect="1"/>
          </p:cNvPicPr>
          <p:nvPr/>
        </p:nvPicPr>
        <p:blipFill rotWithShape="1">
          <a:blip r:embed="rId2">
            <a:alphaModFix amt="25000"/>
            <a:grayscl/>
            <a:extLst/>
          </a:blip>
          <a:srcRect l="11430" r="11682" b="1"/>
          <a:stretch/>
        </p:blipFill>
        <p:spPr>
          <a:xfrm>
            <a:off x="20" y="-1"/>
            <a:ext cx="12191980" cy="6858000"/>
          </a:xfrm>
          <a:prstGeom prst="rect">
            <a:avLst/>
          </a:prstGeom>
        </p:spPr>
      </p:pic>
      <p:sp>
        <p:nvSpPr>
          <p:cNvPr id="9" name="Rectangle 8">
            <a:extLst>
              <a:ext uri="{FF2B5EF4-FFF2-40B4-BE49-F238E27FC236}">
                <a16:creationId xmlns:a16="http://schemas.microsoft.com/office/drawing/2014/main" id="{0D187C4E-14B9-4504-B200-5127823FA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extBox 3">
            <a:extLst>
              <a:ext uri="{FF2B5EF4-FFF2-40B4-BE49-F238E27FC236}">
                <a16:creationId xmlns:a16="http://schemas.microsoft.com/office/drawing/2014/main" id="{45C4346D-C262-D749-A931-90345F891784}"/>
              </a:ext>
            </a:extLst>
          </p:cNvPr>
          <p:cNvSpPr txBox="1"/>
          <p:nvPr/>
        </p:nvSpPr>
        <p:spPr>
          <a:xfrm>
            <a:off x="1103312" y="2052918"/>
            <a:ext cx="8946541" cy="4195481"/>
          </a:xfrm>
          <a:prstGeom prst="rect">
            <a:avLst/>
          </a:prstGeom>
        </p:spPr>
        <p:txBody>
          <a:bodyPr vert="horz" lIns="91440" tIns="45720" rIns="91440" bIns="45720" rtlCol="0">
            <a:normAutofit/>
          </a:bodyPr>
          <a:lstStyle/>
          <a:p>
            <a:pPr>
              <a:spcBef>
                <a:spcPts val="1000"/>
              </a:spcBef>
              <a:buClr>
                <a:schemeClr val="bg2">
                  <a:lumMod val="40000"/>
                  <a:lumOff val="60000"/>
                </a:schemeClr>
              </a:buClr>
              <a:buSzPct val="80000"/>
            </a:pPr>
            <a:r>
              <a:rPr lang="en-US" sz="2400" b="1" i="1" dirty="0">
                <a:solidFill>
                  <a:srgbClr val="C00000"/>
                </a:solidFill>
                <a:latin typeface="+mj-lt"/>
                <a:ea typeface="+mj-ea"/>
                <a:cs typeface="+mj-cs"/>
              </a:rPr>
              <a:t>Pros of the application </a:t>
            </a:r>
          </a:p>
          <a:p>
            <a:pPr>
              <a:spcBef>
                <a:spcPts val="1000"/>
              </a:spcBef>
              <a:buClr>
                <a:schemeClr val="bg2">
                  <a:lumMod val="40000"/>
                  <a:lumOff val="60000"/>
                </a:schemeClr>
              </a:buClr>
              <a:buSzPct val="80000"/>
            </a:pPr>
            <a:endParaRPr lang="en-US" dirty="0">
              <a:latin typeface="+mj-lt"/>
              <a:ea typeface="+mj-ea"/>
              <a:cs typeface="+mj-cs"/>
            </a:endParaRPr>
          </a:p>
          <a:p>
            <a:pPr marL="285750" indent="-285750">
              <a:spcBef>
                <a:spcPts val="1000"/>
              </a:spcBef>
              <a:buClr>
                <a:schemeClr val="bg2">
                  <a:lumMod val="40000"/>
                  <a:lumOff val="60000"/>
                </a:schemeClr>
              </a:buClr>
              <a:buSzPct val="80000"/>
              <a:buFont typeface="Wingdings 3" charset="2"/>
              <a:buChar char=""/>
            </a:pPr>
            <a:r>
              <a:rPr lang="en-US" dirty="0">
                <a:latin typeface="+mj-lt"/>
                <a:ea typeface="+mj-ea"/>
                <a:cs typeface="+mj-cs"/>
              </a:rPr>
              <a:t>It’s simple to set up and use.</a:t>
            </a:r>
          </a:p>
          <a:p>
            <a:pPr marL="285750" indent="-285750">
              <a:spcBef>
                <a:spcPts val="1000"/>
              </a:spcBef>
              <a:buClr>
                <a:schemeClr val="bg2">
                  <a:lumMod val="40000"/>
                  <a:lumOff val="60000"/>
                </a:schemeClr>
              </a:buClr>
              <a:buSzPct val="80000"/>
              <a:buFont typeface="Wingdings 3" charset="2"/>
              <a:buChar char=""/>
            </a:pPr>
            <a:r>
              <a:rPr lang="en-US" dirty="0">
                <a:latin typeface="+mj-lt"/>
                <a:ea typeface="+mj-ea"/>
                <a:cs typeface="+mj-cs"/>
              </a:rPr>
              <a:t>The application will track all of your data for you daily</a:t>
            </a:r>
          </a:p>
          <a:p>
            <a:pPr marL="285750" indent="-285750">
              <a:spcBef>
                <a:spcPts val="1000"/>
              </a:spcBef>
              <a:buClr>
                <a:schemeClr val="bg2">
                  <a:lumMod val="40000"/>
                  <a:lumOff val="60000"/>
                </a:schemeClr>
              </a:buClr>
              <a:buSzPct val="80000"/>
              <a:buFont typeface="Wingdings 3" charset="2"/>
              <a:buChar char=""/>
            </a:pPr>
            <a:r>
              <a:rPr lang="en-US" dirty="0">
                <a:latin typeface="+mj-lt"/>
                <a:ea typeface="+mj-ea"/>
                <a:cs typeface="+mj-cs"/>
              </a:rPr>
              <a:t>fast processes - delays, for example between paying bills and invoicing, are minimal</a:t>
            </a:r>
          </a:p>
          <a:p>
            <a:pPr marL="285750" indent="-285750">
              <a:spcBef>
                <a:spcPts val="1000"/>
              </a:spcBef>
              <a:buClr>
                <a:schemeClr val="bg2">
                  <a:lumMod val="40000"/>
                  <a:lumOff val="60000"/>
                </a:schemeClr>
              </a:buClr>
              <a:buSzPct val="80000"/>
              <a:buFont typeface="Wingdings 3" charset="2"/>
              <a:buChar char=""/>
            </a:pPr>
            <a:r>
              <a:rPr lang="en-US" dirty="0">
                <a:latin typeface="+mj-lt"/>
                <a:ea typeface="+mj-ea"/>
                <a:cs typeface="+mj-cs"/>
              </a:rPr>
              <a:t>automation of tasks - calculating due bills, producing monthly statements/annual statements  </a:t>
            </a:r>
          </a:p>
        </p:txBody>
      </p:sp>
    </p:spTree>
    <p:extLst>
      <p:ext uri="{BB962C8B-B14F-4D97-AF65-F5344CB8AC3E}">
        <p14:creationId xmlns:p14="http://schemas.microsoft.com/office/powerpoint/2010/main" val="107004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C7C767-DAE0-544E-AC1B-5E1ABD407A5F}"/>
              </a:ext>
            </a:extLst>
          </p:cNvPr>
          <p:cNvSpPr>
            <a:spLocks noGrp="1"/>
          </p:cNvSpPr>
          <p:nvPr>
            <p:ph type="title"/>
          </p:nvPr>
        </p:nvSpPr>
        <p:spPr>
          <a:xfrm>
            <a:off x="8218190" y="2048186"/>
            <a:ext cx="3352375" cy="3066507"/>
          </a:xfrm>
        </p:spPr>
        <p:txBody>
          <a:bodyPr vert="horz" lIns="91440" tIns="45720" rIns="91440" bIns="45720" rtlCol="0" anchor="b">
            <a:normAutofit/>
          </a:bodyPr>
          <a:lstStyle/>
          <a:p>
            <a:r>
              <a:rPr lang="en-US" sz="5400" b="1" i="1" kern="1200" dirty="0">
                <a:solidFill>
                  <a:srgbClr val="C00000"/>
                </a:solidFill>
                <a:latin typeface="+mj-lt"/>
                <a:ea typeface="+mj-ea"/>
                <a:cs typeface="+mj-cs"/>
              </a:rPr>
              <a:t>Sign-Up Use Case Diagram</a:t>
            </a:r>
          </a:p>
        </p:txBody>
      </p:sp>
      <p:sp>
        <p:nvSpPr>
          <p:cNvPr id="24"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Content Placeholder 4">
            <a:extLst>
              <a:ext uri="{FF2B5EF4-FFF2-40B4-BE49-F238E27FC236}">
                <a16:creationId xmlns:a16="http://schemas.microsoft.com/office/drawing/2014/main" id="{069417BD-6A31-9045-B1A8-FDF19D29FC70}"/>
              </a:ext>
            </a:extLst>
          </p:cNvPr>
          <p:cNvPicPr>
            <a:picLocks noGrp="1" noChangeAspect="1"/>
          </p:cNvPicPr>
          <p:nvPr>
            <p:ph idx="1"/>
          </p:nvPr>
        </p:nvPicPr>
        <p:blipFill>
          <a:blip r:embed="rId6"/>
          <a:stretch>
            <a:fillRect/>
          </a:stretch>
        </p:blipFill>
        <p:spPr>
          <a:xfrm>
            <a:off x="103350" y="320040"/>
            <a:ext cx="7351252" cy="6400800"/>
          </a:xfrm>
          <a:prstGeom prst="rect">
            <a:avLst/>
          </a:prstGeom>
          <a:effectLst/>
        </p:spPr>
      </p:pic>
    </p:spTree>
    <p:extLst>
      <p:ext uri="{BB962C8B-B14F-4D97-AF65-F5344CB8AC3E}">
        <p14:creationId xmlns:p14="http://schemas.microsoft.com/office/powerpoint/2010/main" val="1448097142"/>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E2940A-A086-154F-96D4-67018471A01B}"/>
              </a:ext>
            </a:extLst>
          </p:cNvPr>
          <p:cNvSpPr>
            <a:spLocks noGrp="1"/>
          </p:cNvSpPr>
          <p:nvPr>
            <p:ph type="title"/>
          </p:nvPr>
        </p:nvSpPr>
        <p:spPr>
          <a:xfrm>
            <a:off x="8191925" y="1325880"/>
            <a:ext cx="3352375" cy="3066507"/>
          </a:xfrm>
        </p:spPr>
        <p:txBody>
          <a:bodyPr vert="horz" lIns="91440" tIns="45720" rIns="91440" bIns="45720" rtlCol="0" anchor="b">
            <a:normAutofit/>
          </a:bodyPr>
          <a:lstStyle/>
          <a:p>
            <a:pPr>
              <a:lnSpc>
                <a:spcPct val="90000"/>
              </a:lnSpc>
            </a:pPr>
            <a:r>
              <a:rPr lang="en-US" sz="4600" b="1" i="1" kern="1200" dirty="0">
                <a:solidFill>
                  <a:srgbClr val="C00000"/>
                </a:solidFill>
                <a:latin typeface="+mj-lt"/>
                <a:ea typeface="+mj-ea"/>
                <a:cs typeface="+mj-cs"/>
              </a:rPr>
              <a:t>Sign-Up Process Sequence Diagram</a:t>
            </a:r>
          </a:p>
        </p:txBody>
      </p:sp>
      <p:sp>
        <p:nvSpPr>
          <p:cNvPr id="24"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Content Placeholder 4">
            <a:extLst>
              <a:ext uri="{FF2B5EF4-FFF2-40B4-BE49-F238E27FC236}">
                <a16:creationId xmlns:a16="http://schemas.microsoft.com/office/drawing/2014/main" id="{C4E2D82C-2822-B84B-A356-9212A985BF4D}"/>
              </a:ext>
            </a:extLst>
          </p:cNvPr>
          <p:cNvPicPr>
            <a:picLocks noGrp="1" noChangeAspect="1"/>
          </p:cNvPicPr>
          <p:nvPr>
            <p:ph idx="1"/>
          </p:nvPr>
        </p:nvPicPr>
        <p:blipFill>
          <a:blip r:embed="rId6"/>
          <a:stretch>
            <a:fillRect/>
          </a:stretch>
        </p:blipFill>
        <p:spPr>
          <a:xfrm>
            <a:off x="209863" y="209862"/>
            <a:ext cx="7334362" cy="6409776"/>
          </a:xfrm>
          <a:prstGeom prst="rect">
            <a:avLst/>
          </a:prstGeom>
          <a:effectLst/>
        </p:spPr>
      </p:pic>
    </p:spTree>
    <p:extLst>
      <p:ext uri="{BB962C8B-B14F-4D97-AF65-F5344CB8AC3E}">
        <p14:creationId xmlns:p14="http://schemas.microsoft.com/office/powerpoint/2010/main" val="1344327943"/>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BCE56F-F15F-454F-BF01-38D944DCEADF}"/>
              </a:ext>
            </a:extLst>
          </p:cNvPr>
          <p:cNvSpPr>
            <a:spLocks noGrp="1"/>
          </p:cNvSpPr>
          <p:nvPr>
            <p:ph type="title"/>
          </p:nvPr>
        </p:nvSpPr>
        <p:spPr>
          <a:xfrm>
            <a:off x="8173965" y="2015529"/>
            <a:ext cx="3352375" cy="3066507"/>
          </a:xfrm>
        </p:spPr>
        <p:txBody>
          <a:bodyPr vert="horz" lIns="91440" tIns="45720" rIns="91440" bIns="45720" rtlCol="0" anchor="b">
            <a:normAutofit/>
          </a:bodyPr>
          <a:lstStyle/>
          <a:p>
            <a:pPr>
              <a:lnSpc>
                <a:spcPct val="90000"/>
              </a:lnSpc>
            </a:pPr>
            <a:r>
              <a:rPr lang="en-US" sz="5400" b="1" i="1" kern="1200" dirty="0">
                <a:solidFill>
                  <a:srgbClr val="C00000"/>
                </a:solidFill>
                <a:latin typeface="+mj-lt"/>
                <a:ea typeface="+mj-ea"/>
                <a:cs typeface="+mj-cs"/>
              </a:rPr>
              <a:t>Payment Process Use Case Diagram</a:t>
            </a:r>
          </a:p>
        </p:txBody>
      </p:sp>
      <p:sp>
        <p:nvSpPr>
          <p:cNvPr id="24"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Content Placeholder 4">
            <a:extLst>
              <a:ext uri="{FF2B5EF4-FFF2-40B4-BE49-F238E27FC236}">
                <a16:creationId xmlns:a16="http://schemas.microsoft.com/office/drawing/2014/main" id="{493A292D-13AE-BA4A-BD47-7DA1565E47F3}"/>
              </a:ext>
            </a:extLst>
          </p:cNvPr>
          <p:cNvPicPr>
            <a:picLocks noGrp="1" noChangeAspect="1"/>
          </p:cNvPicPr>
          <p:nvPr>
            <p:ph idx="1"/>
          </p:nvPr>
        </p:nvPicPr>
        <p:blipFill>
          <a:blip r:embed="rId6"/>
          <a:stretch>
            <a:fillRect/>
          </a:stretch>
        </p:blipFill>
        <p:spPr>
          <a:xfrm>
            <a:off x="0" y="0"/>
            <a:ext cx="7544224" cy="6858001"/>
          </a:xfrm>
          <a:prstGeom prst="rect">
            <a:avLst/>
          </a:prstGeom>
          <a:effectLst/>
        </p:spPr>
      </p:pic>
    </p:spTree>
    <p:extLst>
      <p:ext uri="{BB962C8B-B14F-4D97-AF65-F5344CB8AC3E}">
        <p14:creationId xmlns:p14="http://schemas.microsoft.com/office/powerpoint/2010/main" val="1918908145"/>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9120AB-2DBB-2B45-A376-1B17B93DD35B}"/>
              </a:ext>
            </a:extLst>
          </p:cNvPr>
          <p:cNvSpPr>
            <a:spLocks noGrp="1"/>
          </p:cNvSpPr>
          <p:nvPr>
            <p:ph type="title"/>
          </p:nvPr>
        </p:nvSpPr>
        <p:spPr>
          <a:xfrm>
            <a:off x="8191925" y="1325880"/>
            <a:ext cx="3352375" cy="3066507"/>
          </a:xfrm>
        </p:spPr>
        <p:txBody>
          <a:bodyPr vert="horz" lIns="91440" tIns="45720" rIns="91440" bIns="45720" rtlCol="0" anchor="b">
            <a:normAutofit/>
          </a:bodyPr>
          <a:lstStyle/>
          <a:p>
            <a:pPr>
              <a:lnSpc>
                <a:spcPct val="90000"/>
              </a:lnSpc>
            </a:pPr>
            <a:r>
              <a:rPr lang="en-US" sz="4600" b="1" i="1" kern="1200" dirty="0">
                <a:solidFill>
                  <a:srgbClr val="C00000"/>
                </a:solidFill>
                <a:latin typeface="+mj-lt"/>
                <a:ea typeface="+mj-ea"/>
                <a:cs typeface="+mj-cs"/>
              </a:rPr>
              <a:t>Payment Process Sequence Diagram</a:t>
            </a:r>
          </a:p>
        </p:txBody>
      </p:sp>
      <p:sp>
        <p:nvSpPr>
          <p:cNvPr id="24"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Content Placeholder 4">
            <a:extLst>
              <a:ext uri="{FF2B5EF4-FFF2-40B4-BE49-F238E27FC236}">
                <a16:creationId xmlns:a16="http://schemas.microsoft.com/office/drawing/2014/main" id="{BFA29994-2F03-2144-97CA-55D696131F3A}"/>
              </a:ext>
            </a:extLst>
          </p:cNvPr>
          <p:cNvPicPr>
            <a:picLocks noGrp="1" noChangeAspect="1"/>
          </p:cNvPicPr>
          <p:nvPr>
            <p:ph idx="1"/>
          </p:nvPr>
        </p:nvPicPr>
        <p:blipFill>
          <a:blip r:embed="rId6"/>
          <a:stretch>
            <a:fillRect/>
          </a:stretch>
        </p:blipFill>
        <p:spPr>
          <a:xfrm>
            <a:off x="1" y="261257"/>
            <a:ext cx="7544224" cy="6248400"/>
          </a:xfrm>
          <a:prstGeom prst="rect">
            <a:avLst/>
          </a:prstGeom>
          <a:effectLst/>
        </p:spPr>
      </p:pic>
    </p:spTree>
    <p:extLst>
      <p:ext uri="{BB962C8B-B14F-4D97-AF65-F5344CB8AC3E}">
        <p14:creationId xmlns:p14="http://schemas.microsoft.com/office/powerpoint/2010/main" val="356419891"/>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otalTime>0</TotalTime>
  <Words>503</Words>
  <Application>Microsoft Macintosh PowerPoint</Application>
  <PresentationFormat>Widescreen</PresentationFormat>
  <Paragraphs>48</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Century Gothic</vt:lpstr>
      <vt:lpstr>Wingdings</vt:lpstr>
      <vt:lpstr>Wingdings 3</vt:lpstr>
      <vt:lpstr>Ion</vt:lpstr>
      <vt:lpstr>Expense Manager with Lending App</vt:lpstr>
      <vt:lpstr>We pay now………..You pay later </vt:lpstr>
      <vt:lpstr>PowerPoint Presentation</vt:lpstr>
      <vt:lpstr>PowerPoint Presentation</vt:lpstr>
      <vt:lpstr>PowerPoint Presentation</vt:lpstr>
      <vt:lpstr>Sign-Up Use Case Diagram</vt:lpstr>
      <vt:lpstr>Sign-Up Process Sequence Diagram</vt:lpstr>
      <vt:lpstr>Payment Process Use Case Diagram</vt:lpstr>
      <vt:lpstr>Payment Process Sequence Diagram</vt:lpstr>
      <vt:lpstr>EERD</vt:lpstr>
      <vt:lpstr>PowerPoint Presentation</vt:lpstr>
      <vt:lpstr>Create Account User Table</vt:lpstr>
      <vt:lpstr>Create Transactions Table</vt:lpstr>
      <vt:lpstr>Procedure to Update Account</vt:lpstr>
      <vt:lpstr>Procedure to Make A Transaction</vt:lpstr>
      <vt:lpstr>Functions</vt:lpstr>
      <vt:lpstr>Granting Privilege to Web-App User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Expense Manager with Lending App</dc:title>
  <dc:creator>Jui Prashant Ashinkar</dc:creator>
  <cp:lastModifiedBy>Jui Prashant Ashinkar</cp:lastModifiedBy>
  <cp:revision>1</cp:revision>
  <dcterms:created xsi:type="dcterms:W3CDTF">2018-11-29T22:06:04Z</dcterms:created>
  <dcterms:modified xsi:type="dcterms:W3CDTF">2018-11-29T22:06:33Z</dcterms:modified>
</cp:coreProperties>
</file>